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57" r:id="rId15"/>
    <p:sldId id="258" r:id="rId16"/>
    <p:sldId id="260" r:id="rId17"/>
    <p:sldId id="261"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0" autoAdjust="0"/>
    <p:restoredTop sz="94700" autoAdjust="0"/>
  </p:normalViewPr>
  <p:slideViewPr>
    <p:cSldViewPr>
      <p:cViewPr varScale="1">
        <p:scale>
          <a:sx n="69" d="100"/>
          <a:sy n="69" d="100"/>
        </p:scale>
        <p:origin x="-1434" y="-102"/>
      </p:cViewPr>
      <p:guideLst>
        <p:guide orient="horz" pos="2160"/>
        <p:guide pos="2880"/>
      </p:guideLst>
    </p:cSldViewPr>
  </p:slideViewPr>
  <p:outlineViewPr>
    <p:cViewPr>
      <p:scale>
        <a:sx n="33" d="100"/>
        <a:sy n="33" d="100"/>
      </p:scale>
      <p:origin x="0" y="444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EA92A9-DA8A-4207-AF7C-609EB4217D92}"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US"/>
        </a:p>
      </dgm:t>
    </dgm:pt>
    <dgm:pt modelId="{F1D2A57C-7A28-4547-872F-B11764C3B4EF}">
      <dgm:prSet phldrT="[Text]" custT="1"/>
      <dgm:spPr/>
      <dgm:t>
        <a:bodyPr/>
        <a:lstStyle/>
        <a:p>
          <a:r>
            <a:rPr lang="en-US" sz="6000" dirty="0" smtClean="0">
              <a:solidFill>
                <a:srgbClr val="002060"/>
              </a:solidFill>
              <a:latin typeface="Monotype Corsiva" pitchFamily="66" charset="0"/>
            </a:rPr>
            <a:t>Principles Of Lending</a:t>
          </a:r>
          <a:endParaRPr lang="en-US" sz="6000" dirty="0">
            <a:solidFill>
              <a:srgbClr val="002060"/>
            </a:solidFill>
            <a:latin typeface="Monotype Corsiva" pitchFamily="66" charset="0"/>
          </a:endParaRPr>
        </a:p>
      </dgm:t>
    </dgm:pt>
    <dgm:pt modelId="{FADDF45A-CDB5-470D-A11F-DE3FE2570A70}" type="parTrans" cxnId="{BB5C004A-93F7-4FE3-A421-636562C58DF1}">
      <dgm:prSet/>
      <dgm:spPr/>
      <dgm:t>
        <a:bodyPr/>
        <a:lstStyle/>
        <a:p>
          <a:endParaRPr lang="en-US"/>
        </a:p>
      </dgm:t>
    </dgm:pt>
    <dgm:pt modelId="{0BF5EF79-2E43-4A3A-8CBB-EC7F8E7CD30E}" type="sibTrans" cxnId="{BB5C004A-93F7-4FE3-A421-636562C58DF1}">
      <dgm:prSet/>
      <dgm:spPr/>
      <dgm:t>
        <a:bodyPr/>
        <a:lstStyle/>
        <a:p>
          <a:endParaRPr lang="en-US"/>
        </a:p>
      </dgm:t>
    </dgm:pt>
    <dgm:pt modelId="{ECB391CC-91F7-465E-9DF6-0D8B07F644EC}" type="pres">
      <dgm:prSet presAssocID="{06EA92A9-DA8A-4207-AF7C-609EB4217D92}" presName="linear" presStyleCnt="0">
        <dgm:presLayoutVars>
          <dgm:animLvl val="lvl"/>
          <dgm:resizeHandles val="exact"/>
        </dgm:presLayoutVars>
      </dgm:prSet>
      <dgm:spPr/>
      <dgm:t>
        <a:bodyPr/>
        <a:lstStyle/>
        <a:p>
          <a:endParaRPr lang="en-US"/>
        </a:p>
      </dgm:t>
    </dgm:pt>
    <dgm:pt modelId="{43ACD591-938A-47CC-AD70-3FB9E4EADCAB}" type="pres">
      <dgm:prSet presAssocID="{F1D2A57C-7A28-4547-872F-B11764C3B4EF}" presName="parentText" presStyleLbl="node1" presStyleIdx="0" presStyleCnt="1" custLinFactNeighborY="41650">
        <dgm:presLayoutVars>
          <dgm:chMax val="0"/>
          <dgm:bulletEnabled val="1"/>
        </dgm:presLayoutVars>
      </dgm:prSet>
      <dgm:spPr/>
      <dgm:t>
        <a:bodyPr/>
        <a:lstStyle/>
        <a:p>
          <a:endParaRPr lang="en-US"/>
        </a:p>
      </dgm:t>
    </dgm:pt>
  </dgm:ptLst>
  <dgm:cxnLst>
    <dgm:cxn modelId="{B799184D-D59D-4F23-AF0F-6C62BA629CA0}" type="presOf" srcId="{F1D2A57C-7A28-4547-872F-B11764C3B4EF}" destId="{43ACD591-938A-47CC-AD70-3FB9E4EADCAB}" srcOrd="0" destOrd="0" presId="urn:microsoft.com/office/officeart/2005/8/layout/vList2"/>
    <dgm:cxn modelId="{70826DE8-6722-456A-AD1E-9FF24E2AF216}" type="presOf" srcId="{06EA92A9-DA8A-4207-AF7C-609EB4217D92}" destId="{ECB391CC-91F7-465E-9DF6-0D8B07F644EC}" srcOrd="0" destOrd="0" presId="urn:microsoft.com/office/officeart/2005/8/layout/vList2"/>
    <dgm:cxn modelId="{BB5C004A-93F7-4FE3-A421-636562C58DF1}" srcId="{06EA92A9-DA8A-4207-AF7C-609EB4217D92}" destId="{F1D2A57C-7A28-4547-872F-B11764C3B4EF}" srcOrd="0" destOrd="0" parTransId="{FADDF45A-CDB5-470D-A11F-DE3FE2570A70}" sibTransId="{0BF5EF79-2E43-4A3A-8CBB-EC7F8E7CD30E}"/>
    <dgm:cxn modelId="{1B01E9BD-2870-483D-8CE2-0E4F547FB834}" type="presParOf" srcId="{ECB391CC-91F7-465E-9DF6-0D8B07F644EC}" destId="{43ACD591-938A-47CC-AD70-3FB9E4EADCA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9751AD-281E-4A74-8091-6B7A4AEA2E1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3E3B846-9068-493C-8648-AB043ACB5DEC}">
      <dgm:prSet phldrT="[Text]" custT="1"/>
      <dgm:spPr/>
      <dgm:t>
        <a:bodyPr/>
        <a:lstStyle/>
        <a:p>
          <a:r>
            <a:rPr lang="en-US" sz="4900" dirty="0" smtClean="0"/>
            <a:t>1.</a:t>
          </a:r>
          <a:r>
            <a:rPr lang="en-US" sz="3600" dirty="0" smtClean="0">
              <a:latin typeface="Monotype Corsiva" pitchFamily="66" charset="0"/>
            </a:rPr>
            <a:t>Overdraft Loans</a:t>
          </a:r>
          <a:endParaRPr lang="en-US" sz="3600" dirty="0">
            <a:latin typeface="Monotype Corsiva" pitchFamily="66" charset="0"/>
          </a:endParaRPr>
        </a:p>
      </dgm:t>
    </dgm:pt>
    <dgm:pt modelId="{97A0A70A-882D-4E53-9489-5FACD10A8472}" type="parTrans" cxnId="{ED312FB6-B880-462C-9F8F-D9BB85B0605E}">
      <dgm:prSet/>
      <dgm:spPr/>
      <dgm:t>
        <a:bodyPr/>
        <a:lstStyle/>
        <a:p>
          <a:endParaRPr lang="en-US"/>
        </a:p>
      </dgm:t>
    </dgm:pt>
    <dgm:pt modelId="{69AD3ECB-F359-435E-893C-146FB8638CCB}" type="sibTrans" cxnId="{ED312FB6-B880-462C-9F8F-D9BB85B0605E}">
      <dgm:prSet/>
      <dgm:spPr/>
      <dgm:t>
        <a:bodyPr/>
        <a:lstStyle/>
        <a:p>
          <a:endParaRPr lang="en-US"/>
        </a:p>
      </dgm:t>
    </dgm:pt>
    <dgm:pt modelId="{94D1B92C-889F-4C5A-BF97-3D320312F7B3}">
      <dgm:prSet phldrT="[Text]" custT="1"/>
      <dgm:spPr/>
      <dgm:t>
        <a:bodyPr/>
        <a:lstStyle/>
        <a:p>
          <a:r>
            <a:rPr lang="en-US" sz="3600" dirty="0" smtClean="0">
              <a:latin typeface="Monotype Corsiva" pitchFamily="66" charset="0"/>
            </a:rPr>
            <a:t>2.</a:t>
          </a:r>
          <a:r>
            <a:rPr lang="en-US" sz="3600" dirty="0" smtClean="0">
              <a:solidFill>
                <a:schemeClr val="accent1"/>
              </a:solidFill>
              <a:latin typeface="Monotype Corsiva" pitchFamily="66" charset="0"/>
            </a:rPr>
            <a:t>Cash Finance</a:t>
          </a:r>
          <a:endParaRPr lang="en-US" sz="3600" dirty="0">
            <a:solidFill>
              <a:schemeClr val="accent1"/>
            </a:solidFill>
            <a:latin typeface="Monotype Corsiva" pitchFamily="66" charset="0"/>
          </a:endParaRPr>
        </a:p>
      </dgm:t>
    </dgm:pt>
    <dgm:pt modelId="{8F111800-58FA-4B2C-9911-42BEE727F491}" type="parTrans" cxnId="{387842FB-52EA-4EC8-BDCC-11715CD0B792}">
      <dgm:prSet/>
      <dgm:spPr/>
      <dgm:t>
        <a:bodyPr/>
        <a:lstStyle/>
        <a:p>
          <a:endParaRPr lang="en-US"/>
        </a:p>
      </dgm:t>
    </dgm:pt>
    <dgm:pt modelId="{52EFF0C9-E66F-4A87-9C25-D8C389896EFB}" type="sibTrans" cxnId="{387842FB-52EA-4EC8-BDCC-11715CD0B792}">
      <dgm:prSet/>
      <dgm:spPr/>
      <dgm:t>
        <a:bodyPr/>
        <a:lstStyle/>
        <a:p>
          <a:endParaRPr lang="en-US"/>
        </a:p>
      </dgm:t>
    </dgm:pt>
    <dgm:pt modelId="{BD8E0A75-DFE0-4177-B02C-D11D6B1D5E4F}">
      <dgm:prSet phldrT="[Text]" custT="1"/>
      <dgm:spPr/>
      <dgm:t>
        <a:bodyPr/>
        <a:lstStyle/>
        <a:p>
          <a:r>
            <a:rPr lang="en-US" sz="3600" dirty="0" smtClean="0">
              <a:latin typeface="Monotype Corsiva" pitchFamily="66" charset="0"/>
            </a:rPr>
            <a:t>3.</a:t>
          </a:r>
          <a:r>
            <a:rPr lang="en-US" sz="3600" dirty="0" smtClean="0">
              <a:solidFill>
                <a:srgbClr val="7030A0"/>
              </a:solidFill>
              <a:latin typeface="Monotype Corsiva" pitchFamily="66" charset="0"/>
            </a:rPr>
            <a:t>Bridge &amp; Participant Loan</a:t>
          </a:r>
          <a:r>
            <a:rPr lang="en-US" sz="3600" dirty="0" smtClean="0"/>
            <a:t>	</a:t>
          </a:r>
          <a:endParaRPr lang="en-US" sz="3600" dirty="0"/>
        </a:p>
      </dgm:t>
    </dgm:pt>
    <dgm:pt modelId="{C583C5C8-B16F-41DB-A12C-5B069A11D10F}" type="parTrans" cxnId="{8602ED89-2059-4428-AACB-1D4083B2DC48}">
      <dgm:prSet/>
      <dgm:spPr/>
      <dgm:t>
        <a:bodyPr/>
        <a:lstStyle/>
        <a:p>
          <a:endParaRPr lang="en-US"/>
        </a:p>
      </dgm:t>
    </dgm:pt>
    <dgm:pt modelId="{A8E48BE7-F4FD-4E0F-9FE9-07C287B8FA97}" type="sibTrans" cxnId="{8602ED89-2059-4428-AACB-1D4083B2DC48}">
      <dgm:prSet/>
      <dgm:spPr/>
      <dgm:t>
        <a:bodyPr/>
        <a:lstStyle/>
        <a:p>
          <a:endParaRPr lang="en-US"/>
        </a:p>
      </dgm:t>
    </dgm:pt>
    <dgm:pt modelId="{E76DC656-8DBB-487C-B975-DE95729EFAA9}">
      <dgm:prSet phldrT="[Text]" custT="1"/>
      <dgm:spPr/>
      <dgm:t>
        <a:bodyPr/>
        <a:lstStyle/>
        <a:p>
          <a:r>
            <a:rPr lang="en-US" sz="3600" dirty="0" smtClean="0">
              <a:latin typeface="Monotype Corsiva" pitchFamily="66" charset="0"/>
            </a:rPr>
            <a:t>4.</a:t>
          </a:r>
          <a:r>
            <a:rPr lang="en-US" sz="3600" dirty="0" smtClean="0">
              <a:solidFill>
                <a:srgbClr val="002060"/>
              </a:solidFill>
              <a:latin typeface="Monotype Corsiva" pitchFamily="66" charset="0"/>
            </a:rPr>
            <a:t>Purchase &amp; Discounting of Bills</a:t>
          </a:r>
          <a:r>
            <a:rPr lang="en-US" sz="3600" dirty="0" smtClean="0">
              <a:latin typeface="Monotype Corsiva" pitchFamily="66" charset="0"/>
            </a:rPr>
            <a:t>	</a:t>
          </a:r>
          <a:endParaRPr lang="en-US" sz="3600" dirty="0">
            <a:latin typeface="Monotype Corsiva" pitchFamily="66" charset="0"/>
          </a:endParaRPr>
        </a:p>
      </dgm:t>
    </dgm:pt>
    <dgm:pt modelId="{A4360ED0-362B-4B41-A753-CD0D8E6B52DA}" type="parTrans" cxnId="{06E600BE-DA90-4669-AA74-F96B2D30E57D}">
      <dgm:prSet/>
      <dgm:spPr/>
      <dgm:t>
        <a:bodyPr/>
        <a:lstStyle/>
        <a:p>
          <a:endParaRPr lang="en-US"/>
        </a:p>
      </dgm:t>
    </dgm:pt>
    <dgm:pt modelId="{2CE08ED9-81AB-4BEC-8474-3D1574E267E7}" type="sibTrans" cxnId="{06E600BE-DA90-4669-AA74-F96B2D30E57D}">
      <dgm:prSet/>
      <dgm:spPr/>
      <dgm:t>
        <a:bodyPr/>
        <a:lstStyle/>
        <a:p>
          <a:endParaRPr lang="en-US"/>
        </a:p>
      </dgm:t>
    </dgm:pt>
    <dgm:pt modelId="{BA13D717-B473-4417-AC6A-87762FCC6628}" type="pres">
      <dgm:prSet presAssocID="{B09751AD-281E-4A74-8091-6B7A4AEA2E1D}" presName="diagram" presStyleCnt="0">
        <dgm:presLayoutVars>
          <dgm:dir/>
          <dgm:resizeHandles val="exact"/>
        </dgm:presLayoutVars>
      </dgm:prSet>
      <dgm:spPr/>
      <dgm:t>
        <a:bodyPr/>
        <a:lstStyle/>
        <a:p>
          <a:endParaRPr lang="en-SG"/>
        </a:p>
      </dgm:t>
    </dgm:pt>
    <dgm:pt modelId="{7C75F6B1-3402-421F-A33C-AC4CF8283244}" type="pres">
      <dgm:prSet presAssocID="{03E3B846-9068-493C-8648-AB043ACB5DEC}" presName="node" presStyleLbl="node1" presStyleIdx="0" presStyleCnt="4">
        <dgm:presLayoutVars>
          <dgm:bulletEnabled val="1"/>
        </dgm:presLayoutVars>
      </dgm:prSet>
      <dgm:spPr/>
      <dgm:t>
        <a:bodyPr/>
        <a:lstStyle/>
        <a:p>
          <a:endParaRPr lang="en-US"/>
        </a:p>
      </dgm:t>
    </dgm:pt>
    <dgm:pt modelId="{1A8AF174-FF29-45E3-B5C7-279360C0D6ED}" type="pres">
      <dgm:prSet presAssocID="{69AD3ECB-F359-435E-893C-146FB8638CCB}" presName="sibTrans" presStyleCnt="0"/>
      <dgm:spPr/>
    </dgm:pt>
    <dgm:pt modelId="{6347A180-4FEF-4294-B915-0A9DAD9C97BE}" type="pres">
      <dgm:prSet presAssocID="{94D1B92C-889F-4C5A-BF97-3D320312F7B3}" presName="node" presStyleLbl="node1" presStyleIdx="1" presStyleCnt="4">
        <dgm:presLayoutVars>
          <dgm:bulletEnabled val="1"/>
        </dgm:presLayoutVars>
      </dgm:prSet>
      <dgm:spPr/>
      <dgm:t>
        <a:bodyPr/>
        <a:lstStyle/>
        <a:p>
          <a:endParaRPr lang="en-US"/>
        </a:p>
      </dgm:t>
    </dgm:pt>
    <dgm:pt modelId="{17D77D6C-3AAD-4ABD-BBCB-7443B3839D45}" type="pres">
      <dgm:prSet presAssocID="{52EFF0C9-E66F-4A87-9C25-D8C389896EFB}" presName="sibTrans" presStyleCnt="0"/>
      <dgm:spPr/>
    </dgm:pt>
    <dgm:pt modelId="{FBC9ED7A-001F-412C-ABD6-E4FA1C36375E}" type="pres">
      <dgm:prSet presAssocID="{BD8E0A75-DFE0-4177-B02C-D11D6B1D5E4F}" presName="node" presStyleLbl="node1" presStyleIdx="2" presStyleCnt="4">
        <dgm:presLayoutVars>
          <dgm:bulletEnabled val="1"/>
        </dgm:presLayoutVars>
      </dgm:prSet>
      <dgm:spPr/>
      <dgm:t>
        <a:bodyPr/>
        <a:lstStyle/>
        <a:p>
          <a:endParaRPr lang="en-US"/>
        </a:p>
      </dgm:t>
    </dgm:pt>
    <dgm:pt modelId="{6BF4EDB9-DF7E-45BB-83EF-ABD2FDA92F26}" type="pres">
      <dgm:prSet presAssocID="{A8E48BE7-F4FD-4E0F-9FE9-07C287B8FA97}" presName="sibTrans" presStyleCnt="0"/>
      <dgm:spPr/>
    </dgm:pt>
    <dgm:pt modelId="{6FFFC51F-2153-464A-9E1C-D33F8F2512DD}" type="pres">
      <dgm:prSet presAssocID="{E76DC656-8DBB-487C-B975-DE95729EFAA9}" presName="node" presStyleLbl="node1" presStyleIdx="3" presStyleCnt="4">
        <dgm:presLayoutVars>
          <dgm:bulletEnabled val="1"/>
        </dgm:presLayoutVars>
      </dgm:prSet>
      <dgm:spPr/>
      <dgm:t>
        <a:bodyPr/>
        <a:lstStyle/>
        <a:p>
          <a:endParaRPr lang="en-US"/>
        </a:p>
      </dgm:t>
    </dgm:pt>
  </dgm:ptLst>
  <dgm:cxnLst>
    <dgm:cxn modelId="{0484A365-4195-4B24-80DD-76CBFA617B33}" type="presOf" srcId="{BD8E0A75-DFE0-4177-B02C-D11D6B1D5E4F}" destId="{FBC9ED7A-001F-412C-ABD6-E4FA1C36375E}" srcOrd="0" destOrd="0" presId="urn:microsoft.com/office/officeart/2005/8/layout/default"/>
    <dgm:cxn modelId="{387842FB-52EA-4EC8-BDCC-11715CD0B792}" srcId="{B09751AD-281E-4A74-8091-6B7A4AEA2E1D}" destId="{94D1B92C-889F-4C5A-BF97-3D320312F7B3}" srcOrd="1" destOrd="0" parTransId="{8F111800-58FA-4B2C-9911-42BEE727F491}" sibTransId="{52EFF0C9-E66F-4A87-9C25-D8C389896EFB}"/>
    <dgm:cxn modelId="{06E600BE-DA90-4669-AA74-F96B2D30E57D}" srcId="{B09751AD-281E-4A74-8091-6B7A4AEA2E1D}" destId="{E76DC656-8DBB-487C-B975-DE95729EFAA9}" srcOrd="3" destOrd="0" parTransId="{A4360ED0-362B-4B41-A753-CD0D8E6B52DA}" sibTransId="{2CE08ED9-81AB-4BEC-8474-3D1574E267E7}"/>
    <dgm:cxn modelId="{BB555E62-87CD-48A1-895E-BD8DABC5E134}" type="presOf" srcId="{B09751AD-281E-4A74-8091-6B7A4AEA2E1D}" destId="{BA13D717-B473-4417-AC6A-87762FCC6628}" srcOrd="0" destOrd="0" presId="urn:microsoft.com/office/officeart/2005/8/layout/default"/>
    <dgm:cxn modelId="{ED312FB6-B880-462C-9F8F-D9BB85B0605E}" srcId="{B09751AD-281E-4A74-8091-6B7A4AEA2E1D}" destId="{03E3B846-9068-493C-8648-AB043ACB5DEC}" srcOrd="0" destOrd="0" parTransId="{97A0A70A-882D-4E53-9489-5FACD10A8472}" sibTransId="{69AD3ECB-F359-435E-893C-146FB8638CCB}"/>
    <dgm:cxn modelId="{753B4882-A222-41A6-9140-F88BE1035833}" type="presOf" srcId="{94D1B92C-889F-4C5A-BF97-3D320312F7B3}" destId="{6347A180-4FEF-4294-B915-0A9DAD9C97BE}" srcOrd="0" destOrd="0" presId="urn:microsoft.com/office/officeart/2005/8/layout/default"/>
    <dgm:cxn modelId="{1E99035C-634A-43F2-86EF-FBBC729AC602}" type="presOf" srcId="{03E3B846-9068-493C-8648-AB043ACB5DEC}" destId="{7C75F6B1-3402-421F-A33C-AC4CF8283244}" srcOrd="0" destOrd="0" presId="urn:microsoft.com/office/officeart/2005/8/layout/default"/>
    <dgm:cxn modelId="{3FD8EB0F-EDA3-4020-A280-A36B89A2E153}" type="presOf" srcId="{E76DC656-8DBB-487C-B975-DE95729EFAA9}" destId="{6FFFC51F-2153-464A-9E1C-D33F8F2512DD}" srcOrd="0" destOrd="0" presId="urn:microsoft.com/office/officeart/2005/8/layout/default"/>
    <dgm:cxn modelId="{8602ED89-2059-4428-AACB-1D4083B2DC48}" srcId="{B09751AD-281E-4A74-8091-6B7A4AEA2E1D}" destId="{BD8E0A75-DFE0-4177-B02C-D11D6B1D5E4F}" srcOrd="2" destOrd="0" parTransId="{C583C5C8-B16F-41DB-A12C-5B069A11D10F}" sibTransId="{A8E48BE7-F4FD-4E0F-9FE9-07C287B8FA97}"/>
    <dgm:cxn modelId="{40275E58-4453-4EAC-9135-D59932424151}" type="presParOf" srcId="{BA13D717-B473-4417-AC6A-87762FCC6628}" destId="{7C75F6B1-3402-421F-A33C-AC4CF8283244}" srcOrd="0" destOrd="0" presId="urn:microsoft.com/office/officeart/2005/8/layout/default"/>
    <dgm:cxn modelId="{7E3D334A-1488-4305-BD06-88AD7F2035A7}" type="presParOf" srcId="{BA13D717-B473-4417-AC6A-87762FCC6628}" destId="{1A8AF174-FF29-45E3-B5C7-279360C0D6ED}" srcOrd="1" destOrd="0" presId="urn:microsoft.com/office/officeart/2005/8/layout/default"/>
    <dgm:cxn modelId="{9B5E9559-3E3A-47F4-8D2B-94D880D60D55}" type="presParOf" srcId="{BA13D717-B473-4417-AC6A-87762FCC6628}" destId="{6347A180-4FEF-4294-B915-0A9DAD9C97BE}" srcOrd="2" destOrd="0" presId="urn:microsoft.com/office/officeart/2005/8/layout/default"/>
    <dgm:cxn modelId="{AD2881AD-DC8C-461C-A5B8-E0264D243193}" type="presParOf" srcId="{BA13D717-B473-4417-AC6A-87762FCC6628}" destId="{17D77D6C-3AAD-4ABD-BBCB-7443B3839D45}" srcOrd="3" destOrd="0" presId="urn:microsoft.com/office/officeart/2005/8/layout/default"/>
    <dgm:cxn modelId="{373A8165-A9F9-47A9-9CF6-F34006D5DB33}" type="presParOf" srcId="{BA13D717-B473-4417-AC6A-87762FCC6628}" destId="{FBC9ED7A-001F-412C-ABD6-E4FA1C36375E}" srcOrd="4" destOrd="0" presId="urn:microsoft.com/office/officeart/2005/8/layout/default"/>
    <dgm:cxn modelId="{DD574CA3-1A2C-42A6-B823-826E2F53D166}" type="presParOf" srcId="{BA13D717-B473-4417-AC6A-87762FCC6628}" destId="{6BF4EDB9-DF7E-45BB-83EF-ABD2FDA92F26}" srcOrd="5" destOrd="0" presId="urn:microsoft.com/office/officeart/2005/8/layout/default"/>
    <dgm:cxn modelId="{6117580C-1644-4659-BDC6-C23FB173445B}" type="presParOf" srcId="{BA13D717-B473-4417-AC6A-87762FCC6628}" destId="{6FFFC51F-2153-464A-9E1C-D33F8F2512DD}"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ED4964-89FE-4AAF-9B23-C95FF5E049E2}"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US"/>
        </a:p>
      </dgm:t>
    </dgm:pt>
    <dgm:pt modelId="{9D71C233-B18F-49A8-BF83-2E1AE54C4499}">
      <dgm:prSet phldrT="[Text]"/>
      <dgm:spPr/>
      <dgm:t>
        <a:bodyPr/>
        <a:lstStyle/>
        <a:p>
          <a:r>
            <a:rPr lang="en-US" dirty="0" smtClean="0"/>
            <a:t>Definition</a:t>
          </a:r>
          <a:endParaRPr lang="en-US" dirty="0"/>
        </a:p>
      </dgm:t>
    </dgm:pt>
    <dgm:pt modelId="{E4E3D382-6904-4F1F-8B07-C5DEFF7C43DA}" type="parTrans" cxnId="{F31F4DD6-15BC-4D21-9AEA-EAAE7A21488D}">
      <dgm:prSet/>
      <dgm:spPr/>
      <dgm:t>
        <a:bodyPr/>
        <a:lstStyle/>
        <a:p>
          <a:endParaRPr lang="en-US"/>
        </a:p>
      </dgm:t>
    </dgm:pt>
    <dgm:pt modelId="{2C2758B3-6DA8-487D-8D8F-6CA537CDA1EC}" type="sibTrans" cxnId="{F31F4DD6-15BC-4D21-9AEA-EAAE7A21488D}">
      <dgm:prSet/>
      <dgm:spPr/>
      <dgm:t>
        <a:bodyPr/>
        <a:lstStyle/>
        <a:p>
          <a:endParaRPr lang="en-US"/>
        </a:p>
      </dgm:t>
    </dgm:pt>
    <dgm:pt modelId="{EF667F9E-CE47-4F11-B6F7-1BA1C03144DC}">
      <dgm:prSet phldrT="[Text]" custT="1"/>
      <dgm:spPr/>
      <dgm:t>
        <a:bodyPr/>
        <a:lstStyle/>
        <a:p>
          <a:pPr algn="just"/>
          <a:r>
            <a:rPr lang="en-US" sz="2400" dirty="0" smtClean="0">
              <a:latin typeface="Times New Roman" pitchFamily="18" charset="0"/>
              <a:cs typeface="Times New Roman" pitchFamily="18" charset="0"/>
            </a:rPr>
            <a:t>“A form of financing in which the loan is backed by a company's expected cash flows. This differs from an asset-backed loan, where the collateral for the loan is based on the company's assets.”</a:t>
          </a:r>
          <a:endParaRPr lang="en-US" sz="2400" dirty="0">
            <a:latin typeface="Times New Roman" pitchFamily="18" charset="0"/>
            <a:cs typeface="Times New Roman" pitchFamily="18" charset="0"/>
          </a:endParaRPr>
        </a:p>
      </dgm:t>
    </dgm:pt>
    <dgm:pt modelId="{21D42FDC-2360-475B-BEC9-233F25944455}" type="parTrans" cxnId="{0E5F41BA-1D3B-4AF5-8226-08DD8B29331C}">
      <dgm:prSet/>
      <dgm:spPr/>
      <dgm:t>
        <a:bodyPr/>
        <a:lstStyle/>
        <a:p>
          <a:endParaRPr lang="en-US"/>
        </a:p>
      </dgm:t>
    </dgm:pt>
    <dgm:pt modelId="{4FE32789-671B-41A4-B504-64DC83586A70}" type="sibTrans" cxnId="{0E5F41BA-1D3B-4AF5-8226-08DD8B29331C}">
      <dgm:prSet/>
      <dgm:spPr/>
      <dgm:t>
        <a:bodyPr/>
        <a:lstStyle/>
        <a:p>
          <a:endParaRPr lang="en-US"/>
        </a:p>
      </dgm:t>
    </dgm:pt>
    <dgm:pt modelId="{ADBCB51A-F34F-4BBA-B148-7B8E65C165A0}" type="pres">
      <dgm:prSet presAssocID="{59ED4964-89FE-4AAF-9B23-C95FF5E049E2}" presName="Name0" presStyleCnt="0">
        <dgm:presLayoutVars>
          <dgm:dir/>
          <dgm:animLvl val="lvl"/>
          <dgm:resizeHandles/>
        </dgm:presLayoutVars>
      </dgm:prSet>
      <dgm:spPr/>
      <dgm:t>
        <a:bodyPr/>
        <a:lstStyle/>
        <a:p>
          <a:endParaRPr lang="en-US"/>
        </a:p>
      </dgm:t>
    </dgm:pt>
    <dgm:pt modelId="{E759CA7B-E6A4-4762-B5C0-FF848BED6CC5}" type="pres">
      <dgm:prSet presAssocID="{9D71C233-B18F-49A8-BF83-2E1AE54C4499}" presName="linNode" presStyleCnt="0"/>
      <dgm:spPr/>
    </dgm:pt>
    <dgm:pt modelId="{9594D2F6-B3FB-40AC-9D20-054C5C5E8F6B}" type="pres">
      <dgm:prSet presAssocID="{9D71C233-B18F-49A8-BF83-2E1AE54C4499}" presName="parentShp" presStyleLbl="node1" presStyleIdx="0" presStyleCnt="1">
        <dgm:presLayoutVars>
          <dgm:bulletEnabled val="1"/>
        </dgm:presLayoutVars>
      </dgm:prSet>
      <dgm:spPr/>
      <dgm:t>
        <a:bodyPr/>
        <a:lstStyle/>
        <a:p>
          <a:endParaRPr lang="en-US"/>
        </a:p>
      </dgm:t>
    </dgm:pt>
    <dgm:pt modelId="{4251F95E-D9F8-42F5-B99C-09AF5C49E21F}" type="pres">
      <dgm:prSet presAssocID="{9D71C233-B18F-49A8-BF83-2E1AE54C4499}" presName="childShp" presStyleLbl="bgAccFollowNode1" presStyleIdx="0" presStyleCnt="1" custScaleX="143848">
        <dgm:presLayoutVars>
          <dgm:bulletEnabled val="1"/>
        </dgm:presLayoutVars>
      </dgm:prSet>
      <dgm:spPr/>
      <dgm:t>
        <a:bodyPr/>
        <a:lstStyle/>
        <a:p>
          <a:endParaRPr lang="en-US"/>
        </a:p>
      </dgm:t>
    </dgm:pt>
  </dgm:ptLst>
  <dgm:cxnLst>
    <dgm:cxn modelId="{F31F4DD6-15BC-4D21-9AEA-EAAE7A21488D}" srcId="{59ED4964-89FE-4AAF-9B23-C95FF5E049E2}" destId="{9D71C233-B18F-49A8-BF83-2E1AE54C4499}" srcOrd="0" destOrd="0" parTransId="{E4E3D382-6904-4F1F-8B07-C5DEFF7C43DA}" sibTransId="{2C2758B3-6DA8-487D-8D8F-6CA537CDA1EC}"/>
    <dgm:cxn modelId="{843310AD-F88A-4418-A2A8-5147A91D10F2}" type="presOf" srcId="{59ED4964-89FE-4AAF-9B23-C95FF5E049E2}" destId="{ADBCB51A-F34F-4BBA-B148-7B8E65C165A0}" srcOrd="0" destOrd="0" presId="urn:microsoft.com/office/officeart/2005/8/layout/vList6"/>
    <dgm:cxn modelId="{A87229E3-F05C-43AA-A5B0-A436FE98D776}" type="presOf" srcId="{EF667F9E-CE47-4F11-B6F7-1BA1C03144DC}" destId="{4251F95E-D9F8-42F5-B99C-09AF5C49E21F}" srcOrd="0" destOrd="0" presId="urn:microsoft.com/office/officeart/2005/8/layout/vList6"/>
    <dgm:cxn modelId="{38108E23-1573-49DA-808C-980630941A17}" type="presOf" srcId="{9D71C233-B18F-49A8-BF83-2E1AE54C4499}" destId="{9594D2F6-B3FB-40AC-9D20-054C5C5E8F6B}" srcOrd="0" destOrd="0" presId="urn:microsoft.com/office/officeart/2005/8/layout/vList6"/>
    <dgm:cxn modelId="{0E5F41BA-1D3B-4AF5-8226-08DD8B29331C}" srcId="{9D71C233-B18F-49A8-BF83-2E1AE54C4499}" destId="{EF667F9E-CE47-4F11-B6F7-1BA1C03144DC}" srcOrd="0" destOrd="0" parTransId="{21D42FDC-2360-475B-BEC9-233F25944455}" sibTransId="{4FE32789-671B-41A4-B504-64DC83586A70}"/>
    <dgm:cxn modelId="{FDA3F16F-CE2A-403F-916D-D1FDDDCE75A1}" type="presParOf" srcId="{ADBCB51A-F34F-4BBA-B148-7B8E65C165A0}" destId="{E759CA7B-E6A4-4762-B5C0-FF848BED6CC5}" srcOrd="0" destOrd="0" presId="urn:microsoft.com/office/officeart/2005/8/layout/vList6"/>
    <dgm:cxn modelId="{7B667027-88D7-48BB-9518-503B208979D9}" type="presParOf" srcId="{E759CA7B-E6A4-4762-B5C0-FF848BED6CC5}" destId="{9594D2F6-B3FB-40AC-9D20-054C5C5E8F6B}" srcOrd="0" destOrd="0" presId="urn:microsoft.com/office/officeart/2005/8/layout/vList6"/>
    <dgm:cxn modelId="{7D89F465-756E-4022-B354-3060286DAA00}" type="presParOf" srcId="{E759CA7B-E6A4-4762-B5C0-FF848BED6CC5}" destId="{4251F95E-D9F8-42F5-B99C-09AF5C49E21F}"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384803-E00C-4F3E-921E-777D7125F93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8E448ACF-F176-4476-BC86-FBF7EC35434B}">
      <dgm:prSet phldrT="[Text]" phldr="1"/>
      <dgm:spPr/>
      <dgm:t>
        <a:bodyPr/>
        <a:lstStyle/>
        <a:p>
          <a:endParaRPr lang="en-US"/>
        </a:p>
      </dgm:t>
    </dgm:pt>
    <dgm:pt modelId="{0E0BA4ED-F57B-4E38-84A8-EA4FE8816B58}" type="parTrans" cxnId="{FF975EBB-416D-4C34-BB15-C62F6F9E4CE7}">
      <dgm:prSet/>
      <dgm:spPr/>
      <dgm:t>
        <a:bodyPr/>
        <a:lstStyle/>
        <a:p>
          <a:endParaRPr lang="en-US"/>
        </a:p>
      </dgm:t>
    </dgm:pt>
    <dgm:pt modelId="{D5D48983-EF9F-4D36-AF00-3E29BB8B4B49}" type="sibTrans" cxnId="{FF975EBB-416D-4C34-BB15-C62F6F9E4CE7}">
      <dgm:prSet/>
      <dgm:spPr/>
      <dgm:t>
        <a:bodyPr/>
        <a:lstStyle/>
        <a:p>
          <a:endParaRPr lang="en-US"/>
        </a:p>
      </dgm:t>
    </dgm:pt>
    <dgm:pt modelId="{D81503F1-512E-4A38-8B59-268869737BD9}">
      <dgm:prSet phldrT="[Text]" custT="1"/>
      <dgm:spPr/>
      <dgm:t>
        <a:bodyPr/>
        <a:lstStyle/>
        <a:p>
          <a:r>
            <a:rPr lang="en-US" sz="2400" dirty="0" smtClean="0">
              <a:latin typeface="Times New Roman" pitchFamily="18" charset="0"/>
              <a:cs typeface="Times New Roman" pitchFamily="18" charset="0"/>
            </a:rPr>
            <a:t>It includes loans that are taken in times of urgent need of cash.</a:t>
          </a:r>
          <a:endParaRPr lang="en-US" sz="2400" dirty="0">
            <a:latin typeface="Times New Roman" pitchFamily="18" charset="0"/>
            <a:cs typeface="Times New Roman" pitchFamily="18" charset="0"/>
          </a:endParaRPr>
        </a:p>
      </dgm:t>
    </dgm:pt>
    <dgm:pt modelId="{FB588E57-B2B4-4E32-991B-B6C96DBAF9F1}" type="parTrans" cxnId="{4E8FE965-D90D-4D66-9676-9355F5C77BF0}">
      <dgm:prSet/>
      <dgm:spPr/>
      <dgm:t>
        <a:bodyPr/>
        <a:lstStyle/>
        <a:p>
          <a:endParaRPr lang="en-US"/>
        </a:p>
      </dgm:t>
    </dgm:pt>
    <dgm:pt modelId="{5879460A-E56B-4EBB-8452-E323DE218BB8}" type="sibTrans" cxnId="{4E8FE965-D90D-4D66-9676-9355F5C77BF0}">
      <dgm:prSet/>
      <dgm:spPr/>
      <dgm:t>
        <a:bodyPr/>
        <a:lstStyle/>
        <a:p>
          <a:endParaRPr lang="en-US"/>
        </a:p>
      </dgm:t>
    </dgm:pt>
    <dgm:pt modelId="{9FCCED5A-FF9A-4A3C-B584-4245112E8055}">
      <dgm:prSet phldrT="[Text]" phldr="1"/>
      <dgm:spPr/>
      <dgm:t>
        <a:bodyPr/>
        <a:lstStyle/>
        <a:p>
          <a:endParaRPr lang="en-US"/>
        </a:p>
      </dgm:t>
    </dgm:pt>
    <dgm:pt modelId="{293F134F-2C8B-4440-98AD-1BA43D30E4C7}" type="parTrans" cxnId="{B1A3FE16-D371-48A8-AC7C-825137CE82BF}">
      <dgm:prSet/>
      <dgm:spPr/>
      <dgm:t>
        <a:bodyPr/>
        <a:lstStyle/>
        <a:p>
          <a:endParaRPr lang="en-US"/>
        </a:p>
      </dgm:t>
    </dgm:pt>
    <dgm:pt modelId="{65CB9341-1F15-4563-8549-EB72F30C9D28}" type="sibTrans" cxnId="{B1A3FE16-D371-48A8-AC7C-825137CE82BF}">
      <dgm:prSet/>
      <dgm:spPr/>
      <dgm:t>
        <a:bodyPr/>
        <a:lstStyle/>
        <a:p>
          <a:endParaRPr lang="en-US"/>
        </a:p>
      </dgm:t>
    </dgm:pt>
    <dgm:pt modelId="{0419617F-2DA2-45AE-A705-86B943ED4672}">
      <dgm:prSet phldrT="[Text]" custT="1"/>
      <dgm:spPr/>
      <dgm:t>
        <a:bodyPr/>
        <a:lstStyle/>
        <a:p>
          <a:r>
            <a:rPr lang="en-US" sz="2400" dirty="0" smtClean="0">
              <a:latin typeface="Times New Roman" pitchFamily="18" charset="0"/>
              <a:cs typeface="Times New Roman" pitchFamily="18" charset="0"/>
            </a:rPr>
            <a:t>Cash finance loans are mostly unsecured loans and therefore do not need any collateral. </a:t>
          </a:r>
          <a:endParaRPr lang="en-US" sz="2400" dirty="0">
            <a:latin typeface="Times New Roman" pitchFamily="18" charset="0"/>
            <a:cs typeface="Times New Roman" pitchFamily="18" charset="0"/>
          </a:endParaRPr>
        </a:p>
      </dgm:t>
    </dgm:pt>
    <dgm:pt modelId="{0A4AA6A3-B08E-496C-BAF5-74B08C270096}" type="parTrans" cxnId="{7BB43890-39DE-4482-87E7-F04306280144}">
      <dgm:prSet/>
      <dgm:spPr/>
      <dgm:t>
        <a:bodyPr/>
        <a:lstStyle/>
        <a:p>
          <a:endParaRPr lang="en-US"/>
        </a:p>
      </dgm:t>
    </dgm:pt>
    <dgm:pt modelId="{E55EC6ED-1145-4C7F-ABAA-07DCDCE2B2BD}" type="sibTrans" cxnId="{7BB43890-39DE-4482-87E7-F04306280144}">
      <dgm:prSet/>
      <dgm:spPr/>
      <dgm:t>
        <a:bodyPr/>
        <a:lstStyle/>
        <a:p>
          <a:endParaRPr lang="en-US"/>
        </a:p>
      </dgm:t>
    </dgm:pt>
    <dgm:pt modelId="{7699A0AD-B6D9-46E7-B97D-C21C2D235AA9}">
      <dgm:prSet phldrT="[Text]" phldr="1"/>
      <dgm:spPr/>
      <dgm:t>
        <a:bodyPr/>
        <a:lstStyle/>
        <a:p>
          <a:endParaRPr lang="en-US"/>
        </a:p>
      </dgm:t>
    </dgm:pt>
    <dgm:pt modelId="{DB5A2713-D60D-4877-B6B9-2AD51D0DEFD5}" type="parTrans" cxnId="{5D84537B-4F96-4F40-8D26-2E6B534638AE}">
      <dgm:prSet/>
      <dgm:spPr/>
      <dgm:t>
        <a:bodyPr/>
        <a:lstStyle/>
        <a:p>
          <a:endParaRPr lang="en-US"/>
        </a:p>
      </dgm:t>
    </dgm:pt>
    <dgm:pt modelId="{274EDCF7-5A76-4046-9741-1BF56396EB8C}" type="sibTrans" cxnId="{5D84537B-4F96-4F40-8D26-2E6B534638AE}">
      <dgm:prSet/>
      <dgm:spPr/>
      <dgm:t>
        <a:bodyPr/>
        <a:lstStyle/>
        <a:p>
          <a:endParaRPr lang="en-US"/>
        </a:p>
      </dgm:t>
    </dgm:pt>
    <dgm:pt modelId="{21D772DF-4CC8-479A-BBCE-3F3890234995}">
      <dgm:prSet phldrT="[Text]" custT="1"/>
      <dgm:spPr/>
      <dgm:t>
        <a:bodyPr/>
        <a:lstStyle/>
        <a:p>
          <a:r>
            <a:rPr lang="en-US" sz="2400" dirty="0" smtClean="0">
              <a:latin typeface="Times New Roman" pitchFamily="18" charset="0"/>
              <a:cs typeface="Times New Roman" pitchFamily="18" charset="0"/>
            </a:rPr>
            <a:t>If the borrower has an existing relationship with the bank or other lending institution, it can be easier to get such loans. </a:t>
          </a:r>
          <a:endParaRPr lang="en-US" sz="2400" dirty="0">
            <a:latin typeface="Times New Roman" pitchFamily="18" charset="0"/>
            <a:cs typeface="Times New Roman" pitchFamily="18" charset="0"/>
          </a:endParaRPr>
        </a:p>
      </dgm:t>
    </dgm:pt>
    <dgm:pt modelId="{6F010912-6C18-4B32-998B-7072C259C33F}" type="parTrans" cxnId="{07DA0DD0-3731-4065-A173-B19D4EDD45C0}">
      <dgm:prSet/>
      <dgm:spPr/>
      <dgm:t>
        <a:bodyPr/>
        <a:lstStyle/>
        <a:p>
          <a:endParaRPr lang="en-US"/>
        </a:p>
      </dgm:t>
    </dgm:pt>
    <dgm:pt modelId="{ADD3CD8C-AA7A-46E2-BC03-42C382BBDD98}" type="sibTrans" cxnId="{07DA0DD0-3731-4065-A173-B19D4EDD45C0}">
      <dgm:prSet/>
      <dgm:spPr/>
      <dgm:t>
        <a:bodyPr/>
        <a:lstStyle/>
        <a:p>
          <a:endParaRPr lang="en-US"/>
        </a:p>
      </dgm:t>
    </dgm:pt>
    <dgm:pt modelId="{538A63B5-6A3F-486C-A3AD-4460BC9A37FB}" type="pres">
      <dgm:prSet presAssocID="{4D384803-E00C-4F3E-921E-777D7125F931}" presName="linearFlow" presStyleCnt="0">
        <dgm:presLayoutVars>
          <dgm:dir/>
          <dgm:animLvl val="lvl"/>
          <dgm:resizeHandles val="exact"/>
        </dgm:presLayoutVars>
      </dgm:prSet>
      <dgm:spPr/>
      <dgm:t>
        <a:bodyPr/>
        <a:lstStyle/>
        <a:p>
          <a:endParaRPr lang="en-US"/>
        </a:p>
      </dgm:t>
    </dgm:pt>
    <dgm:pt modelId="{EDAB9937-3552-4579-9F3A-C8B7894D79A5}" type="pres">
      <dgm:prSet presAssocID="{8E448ACF-F176-4476-BC86-FBF7EC35434B}" presName="composite" presStyleCnt="0"/>
      <dgm:spPr/>
    </dgm:pt>
    <dgm:pt modelId="{D8E2D8EC-6FEF-42AF-A309-A1946241BCCA}" type="pres">
      <dgm:prSet presAssocID="{8E448ACF-F176-4476-BC86-FBF7EC35434B}" presName="parentText" presStyleLbl="alignNode1" presStyleIdx="0" presStyleCnt="3">
        <dgm:presLayoutVars>
          <dgm:chMax val="1"/>
          <dgm:bulletEnabled val="1"/>
        </dgm:presLayoutVars>
      </dgm:prSet>
      <dgm:spPr/>
      <dgm:t>
        <a:bodyPr/>
        <a:lstStyle/>
        <a:p>
          <a:endParaRPr lang="en-US"/>
        </a:p>
      </dgm:t>
    </dgm:pt>
    <dgm:pt modelId="{AA4C0D9C-581E-4392-A699-C03C6B45E622}" type="pres">
      <dgm:prSet presAssocID="{8E448ACF-F176-4476-BC86-FBF7EC35434B}" presName="descendantText" presStyleLbl="alignAcc1" presStyleIdx="0" presStyleCnt="3">
        <dgm:presLayoutVars>
          <dgm:bulletEnabled val="1"/>
        </dgm:presLayoutVars>
      </dgm:prSet>
      <dgm:spPr/>
      <dgm:t>
        <a:bodyPr/>
        <a:lstStyle/>
        <a:p>
          <a:endParaRPr lang="en-US"/>
        </a:p>
      </dgm:t>
    </dgm:pt>
    <dgm:pt modelId="{A176435D-41C1-4EEA-AD56-17B5481251E8}" type="pres">
      <dgm:prSet presAssocID="{D5D48983-EF9F-4D36-AF00-3E29BB8B4B49}" presName="sp" presStyleCnt="0"/>
      <dgm:spPr/>
    </dgm:pt>
    <dgm:pt modelId="{48209FE1-8BAE-40E3-8830-D60694ED846A}" type="pres">
      <dgm:prSet presAssocID="{9FCCED5A-FF9A-4A3C-B584-4245112E8055}" presName="composite" presStyleCnt="0"/>
      <dgm:spPr/>
    </dgm:pt>
    <dgm:pt modelId="{07AEBA33-4934-4596-B175-ADF89779E4E6}" type="pres">
      <dgm:prSet presAssocID="{9FCCED5A-FF9A-4A3C-B584-4245112E8055}" presName="parentText" presStyleLbl="alignNode1" presStyleIdx="1" presStyleCnt="3">
        <dgm:presLayoutVars>
          <dgm:chMax val="1"/>
          <dgm:bulletEnabled val="1"/>
        </dgm:presLayoutVars>
      </dgm:prSet>
      <dgm:spPr/>
      <dgm:t>
        <a:bodyPr/>
        <a:lstStyle/>
        <a:p>
          <a:endParaRPr lang="en-US"/>
        </a:p>
      </dgm:t>
    </dgm:pt>
    <dgm:pt modelId="{ACD416E1-0F84-4FB5-9339-09C1D1C3F336}" type="pres">
      <dgm:prSet presAssocID="{9FCCED5A-FF9A-4A3C-B584-4245112E8055}" presName="descendantText" presStyleLbl="alignAcc1" presStyleIdx="1" presStyleCnt="3">
        <dgm:presLayoutVars>
          <dgm:bulletEnabled val="1"/>
        </dgm:presLayoutVars>
      </dgm:prSet>
      <dgm:spPr/>
      <dgm:t>
        <a:bodyPr/>
        <a:lstStyle/>
        <a:p>
          <a:endParaRPr lang="en-US"/>
        </a:p>
      </dgm:t>
    </dgm:pt>
    <dgm:pt modelId="{F0AB0132-96DA-41BC-9BBA-6462941A51D2}" type="pres">
      <dgm:prSet presAssocID="{65CB9341-1F15-4563-8549-EB72F30C9D28}" presName="sp" presStyleCnt="0"/>
      <dgm:spPr/>
    </dgm:pt>
    <dgm:pt modelId="{3888BF4E-BF71-4719-9E05-86D36C396E65}" type="pres">
      <dgm:prSet presAssocID="{7699A0AD-B6D9-46E7-B97D-C21C2D235AA9}" presName="composite" presStyleCnt="0"/>
      <dgm:spPr/>
    </dgm:pt>
    <dgm:pt modelId="{B63A0804-D3A8-4A27-BB95-90B64C4A4DA8}" type="pres">
      <dgm:prSet presAssocID="{7699A0AD-B6D9-46E7-B97D-C21C2D235AA9}" presName="parentText" presStyleLbl="alignNode1" presStyleIdx="2" presStyleCnt="3">
        <dgm:presLayoutVars>
          <dgm:chMax val="1"/>
          <dgm:bulletEnabled val="1"/>
        </dgm:presLayoutVars>
      </dgm:prSet>
      <dgm:spPr/>
      <dgm:t>
        <a:bodyPr/>
        <a:lstStyle/>
        <a:p>
          <a:endParaRPr lang="en-US"/>
        </a:p>
      </dgm:t>
    </dgm:pt>
    <dgm:pt modelId="{3541B6A1-CAA9-4375-8379-33714CA1581F}" type="pres">
      <dgm:prSet presAssocID="{7699A0AD-B6D9-46E7-B97D-C21C2D235AA9}" presName="descendantText" presStyleLbl="alignAcc1" presStyleIdx="2" presStyleCnt="3">
        <dgm:presLayoutVars>
          <dgm:bulletEnabled val="1"/>
        </dgm:presLayoutVars>
      </dgm:prSet>
      <dgm:spPr/>
      <dgm:t>
        <a:bodyPr/>
        <a:lstStyle/>
        <a:p>
          <a:endParaRPr lang="en-US"/>
        </a:p>
      </dgm:t>
    </dgm:pt>
  </dgm:ptLst>
  <dgm:cxnLst>
    <dgm:cxn modelId="{5D84537B-4F96-4F40-8D26-2E6B534638AE}" srcId="{4D384803-E00C-4F3E-921E-777D7125F931}" destId="{7699A0AD-B6D9-46E7-B97D-C21C2D235AA9}" srcOrd="2" destOrd="0" parTransId="{DB5A2713-D60D-4877-B6B9-2AD51D0DEFD5}" sibTransId="{274EDCF7-5A76-4046-9741-1BF56396EB8C}"/>
    <dgm:cxn modelId="{29F3EC30-F4AF-4045-9678-2069AA50BFF5}" type="presOf" srcId="{8E448ACF-F176-4476-BC86-FBF7EC35434B}" destId="{D8E2D8EC-6FEF-42AF-A309-A1946241BCCA}" srcOrd="0" destOrd="0" presId="urn:microsoft.com/office/officeart/2005/8/layout/chevron2"/>
    <dgm:cxn modelId="{4F709885-924F-4417-B849-724858C66EAF}" type="presOf" srcId="{21D772DF-4CC8-479A-BBCE-3F3890234995}" destId="{3541B6A1-CAA9-4375-8379-33714CA1581F}" srcOrd="0" destOrd="0" presId="urn:microsoft.com/office/officeart/2005/8/layout/chevron2"/>
    <dgm:cxn modelId="{07DA0DD0-3731-4065-A173-B19D4EDD45C0}" srcId="{7699A0AD-B6D9-46E7-B97D-C21C2D235AA9}" destId="{21D772DF-4CC8-479A-BBCE-3F3890234995}" srcOrd="0" destOrd="0" parTransId="{6F010912-6C18-4B32-998B-7072C259C33F}" sibTransId="{ADD3CD8C-AA7A-46E2-BC03-42C382BBDD98}"/>
    <dgm:cxn modelId="{4E8FE965-D90D-4D66-9676-9355F5C77BF0}" srcId="{8E448ACF-F176-4476-BC86-FBF7EC35434B}" destId="{D81503F1-512E-4A38-8B59-268869737BD9}" srcOrd="0" destOrd="0" parTransId="{FB588E57-B2B4-4E32-991B-B6C96DBAF9F1}" sibTransId="{5879460A-E56B-4EBB-8452-E323DE218BB8}"/>
    <dgm:cxn modelId="{7BB43890-39DE-4482-87E7-F04306280144}" srcId="{9FCCED5A-FF9A-4A3C-B584-4245112E8055}" destId="{0419617F-2DA2-45AE-A705-86B943ED4672}" srcOrd="0" destOrd="0" parTransId="{0A4AA6A3-B08E-496C-BAF5-74B08C270096}" sibTransId="{E55EC6ED-1145-4C7F-ABAA-07DCDCE2B2BD}"/>
    <dgm:cxn modelId="{E6D179CB-BF4B-42CC-A471-4564A3122CF9}" type="presOf" srcId="{9FCCED5A-FF9A-4A3C-B584-4245112E8055}" destId="{07AEBA33-4934-4596-B175-ADF89779E4E6}" srcOrd="0" destOrd="0" presId="urn:microsoft.com/office/officeart/2005/8/layout/chevron2"/>
    <dgm:cxn modelId="{AE2C072F-F99A-42F9-AEEC-3CA302BF69E0}" type="presOf" srcId="{0419617F-2DA2-45AE-A705-86B943ED4672}" destId="{ACD416E1-0F84-4FB5-9339-09C1D1C3F336}" srcOrd="0" destOrd="0" presId="urn:microsoft.com/office/officeart/2005/8/layout/chevron2"/>
    <dgm:cxn modelId="{AC5B798E-D313-40BE-A248-DCAA4DCE0683}" type="presOf" srcId="{4D384803-E00C-4F3E-921E-777D7125F931}" destId="{538A63B5-6A3F-486C-A3AD-4460BC9A37FB}" srcOrd="0" destOrd="0" presId="urn:microsoft.com/office/officeart/2005/8/layout/chevron2"/>
    <dgm:cxn modelId="{B1A3FE16-D371-48A8-AC7C-825137CE82BF}" srcId="{4D384803-E00C-4F3E-921E-777D7125F931}" destId="{9FCCED5A-FF9A-4A3C-B584-4245112E8055}" srcOrd="1" destOrd="0" parTransId="{293F134F-2C8B-4440-98AD-1BA43D30E4C7}" sibTransId="{65CB9341-1F15-4563-8549-EB72F30C9D28}"/>
    <dgm:cxn modelId="{FE6D3C18-9699-43BE-A459-D3AF17F20FEC}" type="presOf" srcId="{7699A0AD-B6D9-46E7-B97D-C21C2D235AA9}" destId="{B63A0804-D3A8-4A27-BB95-90B64C4A4DA8}" srcOrd="0" destOrd="0" presId="urn:microsoft.com/office/officeart/2005/8/layout/chevron2"/>
    <dgm:cxn modelId="{FF975EBB-416D-4C34-BB15-C62F6F9E4CE7}" srcId="{4D384803-E00C-4F3E-921E-777D7125F931}" destId="{8E448ACF-F176-4476-BC86-FBF7EC35434B}" srcOrd="0" destOrd="0" parTransId="{0E0BA4ED-F57B-4E38-84A8-EA4FE8816B58}" sibTransId="{D5D48983-EF9F-4D36-AF00-3E29BB8B4B49}"/>
    <dgm:cxn modelId="{2E1EEE46-4F2F-43EC-84DF-415E727F04BD}" type="presOf" srcId="{D81503F1-512E-4A38-8B59-268869737BD9}" destId="{AA4C0D9C-581E-4392-A699-C03C6B45E622}" srcOrd="0" destOrd="0" presId="urn:microsoft.com/office/officeart/2005/8/layout/chevron2"/>
    <dgm:cxn modelId="{52B69D2C-FFCB-406A-8252-8E133E1E6636}" type="presParOf" srcId="{538A63B5-6A3F-486C-A3AD-4460BC9A37FB}" destId="{EDAB9937-3552-4579-9F3A-C8B7894D79A5}" srcOrd="0" destOrd="0" presId="urn:microsoft.com/office/officeart/2005/8/layout/chevron2"/>
    <dgm:cxn modelId="{664417B7-48B4-4307-842C-3738C2E12030}" type="presParOf" srcId="{EDAB9937-3552-4579-9F3A-C8B7894D79A5}" destId="{D8E2D8EC-6FEF-42AF-A309-A1946241BCCA}" srcOrd="0" destOrd="0" presId="urn:microsoft.com/office/officeart/2005/8/layout/chevron2"/>
    <dgm:cxn modelId="{050235D0-4608-4841-8F84-CBD113C00C33}" type="presParOf" srcId="{EDAB9937-3552-4579-9F3A-C8B7894D79A5}" destId="{AA4C0D9C-581E-4392-A699-C03C6B45E622}" srcOrd="1" destOrd="0" presId="urn:microsoft.com/office/officeart/2005/8/layout/chevron2"/>
    <dgm:cxn modelId="{4E14BD70-CE55-49B4-BA04-E6C0D9FCEFEC}" type="presParOf" srcId="{538A63B5-6A3F-486C-A3AD-4460BC9A37FB}" destId="{A176435D-41C1-4EEA-AD56-17B5481251E8}" srcOrd="1" destOrd="0" presId="urn:microsoft.com/office/officeart/2005/8/layout/chevron2"/>
    <dgm:cxn modelId="{15283E1B-EEFE-4AF5-B668-0E7D738965C0}" type="presParOf" srcId="{538A63B5-6A3F-486C-A3AD-4460BC9A37FB}" destId="{48209FE1-8BAE-40E3-8830-D60694ED846A}" srcOrd="2" destOrd="0" presId="urn:microsoft.com/office/officeart/2005/8/layout/chevron2"/>
    <dgm:cxn modelId="{D9BD3B87-79FE-413A-A600-692A97AD4FD6}" type="presParOf" srcId="{48209FE1-8BAE-40E3-8830-D60694ED846A}" destId="{07AEBA33-4934-4596-B175-ADF89779E4E6}" srcOrd="0" destOrd="0" presId="urn:microsoft.com/office/officeart/2005/8/layout/chevron2"/>
    <dgm:cxn modelId="{D37C35BC-1A23-4E34-A89A-863E2B12DBDF}" type="presParOf" srcId="{48209FE1-8BAE-40E3-8830-D60694ED846A}" destId="{ACD416E1-0F84-4FB5-9339-09C1D1C3F336}" srcOrd="1" destOrd="0" presId="urn:microsoft.com/office/officeart/2005/8/layout/chevron2"/>
    <dgm:cxn modelId="{E383BBC2-184A-4FC3-BF55-EAEDD665A374}" type="presParOf" srcId="{538A63B5-6A3F-486C-A3AD-4460BC9A37FB}" destId="{F0AB0132-96DA-41BC-9BBA-6462941A51D2}" srcOrd="3" destOrd="0" presId="urn:microsoft.com/office/officeart/2005/8/layout/chevron2"/>
    <dgm:cxn modelId="{27CD248B-FF2C-468E-8D63-0DD3D1C116DA}" type="presParOf" srcId="{538A63B5-6A3F-486C-A3AD-4460BC9A37FB}" destId="{3888BF4E-BF71-4719-9E05-86D36C396E65}" srcOrd="4" destOrd="0" presId="urn:microsoft.com/office/officeart/2005/8/layout/chevron2"/>
    <dgm:cxn modelId="{D0ACBCC5-944B-4D3C-8F23-6E8C13402A87}" type="presParOf" srcId="{3888BF4E-BF71-4719-9E05-86D36C396E65}" destId="{B63A0804-D3A8-4A27-BB95-90B64C4A4DA8}" srcOrd="0" destOrd="0" presId="urn:microsoft.com/office/officeart/2005/8/layout/chevron2"/>
    <dgm:cxn modelId="{E69CCF93-E755-471C-A1BC-625F206F09C9}" type="presParOf" srcId="{3888BF4E-BF71-4719-9E05-86D36C396E65}" destId="{3541B6A1-CAA9-4375-8379-33714CA1581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86B884-D1EA-47A2-8BA5-3914C84826CB}"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579D4550-9DD7-43A3-AF28-CB2DDB4B1950}">
      <dgm:prSet phldrT="[Text]" custT="1"/>
      <dgm:spPr/>
      <dgm:t>
        <a:bodyPr/>
        <a:lstStyle/>
        <a:p>
          <a:r>
            <a:rPr lang="en-US" sz="2000" dirty="0" smtClean="0">
              <a:latin typeface="Times New Roman" pitchFamily="18" charset="0"/>
              <a:cs typeface="Times New Roman" pitchFamily="18" charset="0"/>
            </a:rPr>
            <a:t>Cash financing is extended for a shorter period of time in most cases, and therefore, the overall interest cost might not be very high. </a:t>
          </a:r>
          <a:endParaRPr lang="en-US" sz="2000" dirty="0">
            <a:latin typeface="Times New Roman" pitchFamily="18" charset="0"/>
            <a:cs typeface="Times New Roman" pitchFamily="18" charset="0"/>
          </a:endParaRPr>
        </a:p>
      </dgm:t>
    </dgm:pt>
    <dgm:pt modelId="{00234ED4-CCB6-4CD5-9226-63AC0762655D}" type="parTrans" cxnId="{3F42970E-DE49-4ECE-A6B3-A09EA4A4171D}">
      <dgm:prSet/>
      <dgm:spPr/>
      <dgm:t>
        <a:bodyPr/>
        <a:lstStyle/>
        <a:p>
          <a:endParaRPr lang="en-US"/>
        </a:p>
      </dgm:t>
    </dgm:pt>
    <dgm:pt modelId="{35422CA5-0269-41BC-A446-AD1F91C70AC9}" type="sibTrans" cxnId="{3F42970E-DE49-4ECE-A6B3-A09EA4A4171D}">
      <dgm:prSet/>
      <dgm:spPr/>
      <dgm:t>
        <a:bodyPr/>
        <a:lstStyle/>
        <a:p>
          <a:endParaRPr lang="en-US"/>
        </a:p>
      </dgm:t>
    </dgm:pt>
    <dgm:pt modelId="{6BDE5A7B-F553-47A8-9318-244A524E0545}">
      <dgm:prSet phldrT="[Text]" custT="1"/>
      <dgm:spPr/>
      <dgm:t>
        <a:bodyPr/>
        <a:lstStyle/>
        <a:p>
          <a:r>
            <a:rPr lang="en-US" sz="2000" dirty="0" smtClean="0">
              <a:latin typeface="Times New Roman" pitchFamily="18" charset="0"/>
              <a:cs typeface="Times New Roman" pitchFamily="18" charset="0"/>
            </a:rPr>
            <a:t>Such lending is generally not dependent on the borrower's credit profile. </a:t>
          </a:r>
          <a:endParaRPr lang="en-US" sz="2000" dirty="0">
            <a:latin typeface="Times New Roman" pitchFamily="18" charset="0"/>
            <a:cs typeface="Times New Roman" pitchFamily="18" charset="0"/>
          </a:endParaRPr>
        </a:p>
      </dgm:t>
    </dgm:pt>
    <dgm:pt modelId="{40B9FF97-0B47-4D29-BD22-AEE97B22F4B5}" type="parTrans" cxnId="{9D7F7946-894C-42CD-AB65-0EB199437E4A}">
      <dgm:prSet/>
      <dgm:spPr/>
      <dgm:t>
        <a:bodyPr/>
        <a:lstStyle/>
        <a:p>
          <a:endParaRPr lang="en-US"/>
        </a:p>
      </dgm:t>
    </dgm:pt>
    <dgm:pt modelId="{DD2F071D-BC17-4575-A165-86D6FB027712}" type="sibTrans" cxnId="{9D7F7946-894C-42CD-AB65-0EB199437E4A}">
      <dgm:prSet/>
      <dgm:spPr/>
      <dgm:t>
        <a:bodyPr/>
        <a:lstStyle/>
        <a:p>
          <a:endParaRPr lang="en-US"/>
        </a:p>
      </dgm:t>
    </dgm:pt>
    <dgm:pt modelId="{2E3DBCF7-8B50-4865-BAF5-41F3AAADDD9F}">
      <dgm:prSet phldrT="[Text]" custT="1"/>
      <dgm:spPr/>
      <dgm:t>
        <a:bodyPr/>
        <a:lstStyle/>
        <a:p>
          <a:r>
            <a:rPr lang="en-US" sz="2000" dirty="0" smtClean="0">
              <a:latin typeface="Times New Roman" pitchFamily="18" charset="0"/>
              <a:cs typeface="Times New Roman" pitchFamily="18" charset="0"/>
            </a:rPr>
            <a:t>Repaying cash finance loans on time can help borrowers improve their credit profile.</a:t>
          </a:r>
          <a:endParaRPr lang="en-US" sz="2000" dirty="0">
            <a:latin typeface="Times New Roman" pitchFamily="18" charset="0"/>
            <a:cs typeface="Times New Roman" pitchFamily="18" charset="0"/>
          </a:endParaRPr>
        </a:p>
      </dgm:t>
    </dgm:pt>
    <dgm:pt modelId="{4BD9B0D4-812D-4E09-B53E-4C22BF67CFC7}" type="parTrans" cxnId="{7D814458-8626-4530-BE1D-6D93B5DD53ED}">
      <dgm:prSet/>
      <dgm:spPr/>
      <dgm:t>
        <a:bodyPr/>
        <a:lstStyle/>
        <a:p>
          <a:endParaRPr lang="en-US"/>
        </a:p>
      </dgm:t>
    </dgm:pt>
    <dgm:pt modelId="{0A35B4B4-DE46-45B0-B69B-9430EC433115}" type="sibTrans" cxnId="{7D814458-8626-4530-BE1D-6D93B5DD53ED}">
      <dgm:prSet/>
      <dgm:spPr/>
      <dgm:t>
        <a:bodyPr/>
        <a:lstStyle/>
        <a:p>
          <a:endParaRPr lang="en-US"/>
        </a:p>
      </dgm:t>
    </dgm:pt>
    <dgm:pt modelId="{F4041866-BF88-46D3-9B28-1345C2E6AF86}" type="pres">
      <dgm:prSet presAssocID="{B986B884-D1EA-47A2-8BA5-3914C84826CB}" presName="Name0" presStyleCnt="0">
        <dgm:presLayoutVars>
          <dgm:dir/>
          <dgm:animLvl val="lvl"/>
          <dgm:resizeHandles val="exact"/>
        </dgm:presLayoutVars>
      </dgm:prSet>
      <dgm:spPr/>
      <dgm:t>
        <a:bodyPr/>
        <a:lstStyle/>
        <a:p>
          <a:endParaRPr lang="en-US"/>
        </a:p>
      </dgm:t>
    </dgm:pt>
    <dgm:pt modelId="{9EE26E14-ACAB-4861-B99D-6C56A5945262}" type="pres">
      <dgm:prSet presAssocID="{2E3DBCF7-8B50-4865-BAF5-41F3AAADDD9F}" presName="boxAndChildren" presStyleCnt="0"/>
      <dgm:spPr/>
    </dgm:pt>
    <dgm:pt modelId="{E564F9BE-FC92-48B3-AAD8-13F511724A47}" type="pres">
      <dgm:prSet presAssocID="{2E3DBCF7-8B50-4865-BAF5-41F3AAADDD9F}" presName="parentTextBox" presStyleLbl="node1" presStyleIdx="0" presStyleCnt="3"/>
      <dgm:spPr/>
      <dgm:t>
        <a:bodyPr/>
        <a:lstStyle/>
        <a:p>
          <a:endParaRPr lang="en-US"/>
        </a:p>
      </dgm:t>
    </dgm:pt>
    <dgm:pt modelId="{F41E1407-1830-45DD-A4E6-906B6E87A53E}" type="pres">
      <dgm:prSet presAssocID="{DD2F071D-BC17-4575-A165-86D6FB027712}" presName="sp" presStyleCnt="0"/>
      <dgm:spPr/>
    </dgm:pt>
    <dgm:pt modelId="{B9F41486-E737-4084-8A0D-2B376540D24C}" type="pres">
      <dgm:prSet presAssocID="{6BDE5A7B-F553-47A8-9318-244A524E0545}" presName="arrowAndChildren" presStyleCnt="0"/>
      <dgm:spPr/>
    </dgm:pt>
    <dgm:pt modelId="{9BCE78F3-50DE-4E88-8B15-3A76F2B8043F}" type="pres">
      <dgm:prSet presAssocID="{6BDE5A7B-F553-47A8-9318-244A524E0545}" presName="parentTextArrow" presStyleLbl="node1" presStyleIdx="1" presStyleCnt="3"/>
      <dgm:spPr/>
      <dgm:t>
        <a:bodyPr/>
        <a:lstStyle/>
        <a:p>
          <a:endParaRPr lang="en-US"/>
        </a:p>
      </dgm:t>
    </dgm:pt>
    <dgm:pt modelId="{0A33FCD9-9DDD-4F71-A659-BE83D3E41E4D}" type="pres">
      <dgm:prSet presAssocID="{35422CA5-0269-41BC-A446-AD1F91C70AC9}" presName="sp" presStyleCnt="0"/>
      <dgm:spPr/>
    </dgm:pt>
    <dgm:pt modelId="{32F62DF8-C29B-478F-A652-7EABC5B9D31D}" type="pres">
      <dgm:prSet presAssocID="{579D4550-9DD7-43A3-AF28-CB2DDB4B1950}" presName="arrowAndChildren" presStyleCnt="0"/>
      <dgm:spPr/>
    </dgm:pt>
    <dgm:pt modelId="{B1F67E2A-3294-41C3-B35B-E8475AF525DC}" type="pres">
      <dgm:prSet presAssocID="{579D4550-9DD7-43A3-AF28-CB2DDB4B1950}" presName="parentTextArrow" presStyleLbl="node1" presStyleIdx="2" presStyleCnt="3"/>
      <dgm:spPr/>
      <dgm:t>
        <a:bodyPr/>
        <a:lstStyle/>
        <a:p>
          <a:endParaRPr lang="en-US"/>
        </a:p>
      </dgm:t>
    </dgm:pt>
  </dgm:ptLst>
  <dgm:cxnLst>
    <dgm:cxn modelId="{3F42970E-DE49-4ECE-A6B3-A09EA4A4171D}" srcId="{B986B884-D1EA-47A2-8BA5-3914C84826CB}" destId="{579D4550-9DD7-43A3-AF28-CB2DDB4B1950}" srcOrd="0" destOrd="0" parTransId="{00234ED4-CCB6-4CD5-9226-63AC0762655D}" sibTransId="{35422CA5-0269-41BC-A446-AD1F91C70AC9}"/>
    <dgm:cxn modelId="{34D63BF7-4E90-43D6-8EF7-3E84DEE69B7E}" type="presOf" srcId="{6BDE5A7B-F553-47A8-9318-244A524E0545}" destId="{9BCE78F3-50DE-4E88-8B15-3A76F2B8043F}" srcOrd="0" destOrd="0" presId="urn:microsoft.com/office/officeart/2005/8/layout/process4"/>
    <dgm:cxn modelId="{62EF1C4E-FFAE-4665-8F75-B722EF7AB607}" type="presOf" srcId="{579D4550-9DD7-43A3-AF28-CB2DDB4B1950}" destId="{B1F67E2A-3294-41C3-B35B-E8475AF525DC}" srcOrd="0" destOrd="0" presId="urn:microsoft.com/office/officeart/2005/8/layout/process4"/>
    <dgm:cxn modelId="{803C9944-9828-4813-9683-3B540AC26AAB}" type="presOf" srcId="{2E3DBCF7-8B50-4865-BAF5-41F3AAADDD9F}" destId="{E564F9BE-FC92-48B3-AAD8-13F511724A47}" srcOrd="0" destOrd="0" presId="urn:microsoft.com/office/officeart/2005/8/layout/process4"/>
    <dgm:cxn modelId="{9D7F7946-894C-42CD-AB65-0EB199437E4A}" srcId="{B986B884-D1EA-47A2-8BA5-3914C84826CB}" destId="{6BDE5A7B-F553-47A8-9318-244A524E0545}" srcOrd="1" destOrd="0" parTransId="{40B9FF97-0B47-4D29-BD22-AEE97B22F4B5}" sibTransId="{DD2F071D-BC17-4575-A165-86D6FB027712}"/>
    <dgm:cxn modelId="{7D814458-8626-4530-BE1D-6D93B5DD53ED}" srcId="{B986B884-D1EA-47A2-8BA5-3914C84826CB}" destId="{2E3DBCF7-8B50-4865-BAF5-41F3AAADDD9F}" srcOrd="2" destOrd="0" parTransId="{4BD9B0D4-812D-4E09-B53E-4C22BF67CFC7}" sibTransId="{0A35B4B4-DE46-45B0-B69B-9430EC433115}"/>
    <dgm:cxn modelId="{79E4401F-E8C3-4134-9AE3-BC41F058BCBF}" type="presOf" srcId="{B986B884-D1EA-47A2-8BA5-3914C84826CB}" destId="{F4041866-BF88-46D3-9B28-1345C2E6AF86}" srcOrd="0" destOrd="0" presId="urn:microsoft.com/office/officeart/2005/8/layout/process4"/>
    <dgm:cxn modelId="{FBE0BCC2-A504-4591-A34F-80A471A2F33D}" type="presParOf" srcId="{F4041866-BF88-46D3-9B28-1345C2E6AF86}" destId="{9EE26E14-ACAB-4861-B99D-6C56A5945262}" srcOrd="0" destOrd="0" presId="urn:microsoft.com/office/officeart/2005/8/layout/process4"/>
    <dgm:cxn modelId="{CA723FF9-2C7E-4D76-A002-67EA42B4985D}" type="presParOf" srcId="{9EE26E14-ACAB-4861-B99D-6C56A5945262}" destId="{E564F9BE-FC92-48B3-AAD8-13F511724A47}" srcOrd="0" destOrd="0" presId="urn:microsoft.com/office/officeart/2005/8/layout/process4"/>
    <dgm:cxn modelId="{471406ED-5360-4EFF-A9F9-10E058967DAB}" type="presParOf" srcId="{F4041866-BF88-46D3-9B28-1345C2E6AF86}" destId="{F41E1407-1830-45DD-A4E6-906B6E87A53E}" srcOrd="1" destOrd="0" presId="urn:microsoft.com/office/officeart/2005/8/layout/process4"/>
    <dgm:cxn modelId="{D60B8126-0375-4640-9F7C-EE99BD52F58D}" type="presParOf" srcId="{F4041866-BF88-46D3-9B28-1345C2E6AF86}" destId="{B9F41486-E737-4084-8A0D-2B376540D24C}" srcOrd="2" destOrd="0" presId="urn:microsoft.com/office/officeart/2005/8/layout/process4"/>
    <dgm:cxn modelId="{3C694F7A-4C7C-42F0-A9C3-A6868CF4CEDB}" type="presParOf" srcId="{B9F41486-E737-4084-8A0D-2B376540D24C}" destId="{9BCE78F3-50DE-4E88-8B15-3A76F2B8043F}" srcOrd="0" destOrd="0" presId="urn:microsoft.com/office/officeart/2005/8/layout/process4"/>
    <dgm:cxn modelId="{F1C43ABF-147B-40A9-9072-4FE445893491}" type="presParOf" srcId="{F4041866-BF88-46D3-9B28-1345C2E6AF86}" destId="{0A33FCD9-9DDD-4F71-A659-BE83D3E41E4D}" srcOrd="3" destOrd="0" presId="urn:microsoft.com/office/officeart/2005/8/layout/process4"/>
    <dgm:cxn modelId="{3C369EA5-7ACC-453D-9041-48DF20D7E00D}" type="presParOf" srcId="{F4041866-BF88-46D3-9B28-1345C2E6AF86}" destId="{32F62DF8-C29B-478F-A652-7EABC5B9D31D}" srcOrd="4" destOrd="0" presId="urn:microsoft.com/office/officeart/2005/8/layout/process4"/>
    <dgm:cxn modelId="{3B7D3345-E2D7-4696-8726-2BD4EBA66016}" type="presParOf" srcId="{32F62DF8-C29B-478F-A652-7EABC5B9D31D}" destId="{B1F67E2A-3294-41C3-B35B-E8475AF525DC}"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ACD591-938A-47CC-AD70-3FB9E4EADCAB}">
      <dsp:nvSpPr>
        <dsp:cNvPr id="0" name=""/>
        <dsp:cNvSpPr/>
      </dsp:nvSpPr>
      <dsp:spPr>
        <a:xfrm>
          <a:off x="0" y="1904996"/>
          <a:ext cx="6629400" cy="136890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lvl="0" algn="l" defTabSz="2667000">
            <a:lnSpc>
              <a:spcPct val="90000"/>
            </a:lnSpc>
            <a:spcBef>
              <a:spcPct val="0"/>
            </a:spcBef>
            <a:spcAft>
              <a:spcPct val="35000"/>
            </a:spcAft>
          </a:pPr>
          <a:r>
            <a:rPr lang="en-US" sz="6000" kern="1200" dirty="0" smtClean="0">
              <a:solidFill>
                <a:srgbClr val="002060"/>
              </a:solidFill>
              <a:latin typeface="Monotype Corsiva" pitchFamily="66" charset="0"/>
            </a:rPr>
            <a:t>Principles Of Lending</a:t>
          </a:r>
          <a:endParaRPr lang="en-US" sz="6000" kern="1200" dirty="0">
            <a:solidFill>
              <a:srgbClr val="002060"/>
            </a:solidFill>
            <a:latin typeface="Monotype Corsiva" pitchFamily="66" charset="0"/>
          </a:endParaRPr>
        </a:p>
      </dsp:txBody>
      <dsp:txXfrm>
        <a:off x="0" y="1904996"/>
        <a:ext cx="6629400" cy="13689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75F6B1-3402-421F-A33C-AC4CF8283244}">
      <dsp:nvSpPr>
        <dsp:cNvPr id="0" name=""/>
        <dsp:cNvSpPr/>
      </dsp:nvSpPr>
      <dsp:spPr>
        <a:xfrm>
          <a:off x="744" y="145603"/>
          <a:ext cx="2902148" cy="174128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1.</a:t>
          </a:r>
          <a:r>
            <a:rPr lang="en-US" sz="3600" kern="1200" dirty="0" smtClean="0">
              <a:latin typeface="Monotype Corsiva" pitchFamily="66" charset="0"/>
            </a:rPr>
            <a:t>Overdraft Loans</a:t>
          </a:r>
          <a:endParaRPr lang="en-US" sz="3600" kern="1200" dirty="0">
            <a:latin typeface="Monotype Corsiva" pitchFamily="66" charset="0"/>
          </a:endParaRPr>
        </a:p>
      </dsp:txBody>
      <dsp:txXfrm>
        <a:off x="744" y="145603"/>
        <a:ext cx="2902148" cy="1741289"/>
      </dsp:txXfrm>
    </dsp:sp>
    <dsp:sp modelId="{6347A180-4FEF-4294-B915-0A9DAD9C97BE}">
      <dsp:nvSpPr>
        <dsp:cNvPr id="0" name=""/>
        <dsp:cNvSpPr/>
      </dsp:nvSpPr>
      <dsp:spPr>
        <a:xfrm>
          <a:off x="3193107" y="145603"/>
          <a:ext cx="2902148" cy="174128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latin typeface="Monotype Corsiva" pitchFamily="66" charset="0"/>
            </a:rPr>
            <a:t>2.</a:t>
          </a:r>
          <a:r>
            <a:rPr lang="en-US" sz="3600" kern="1200" dirty="0" smtClean="0">
              <a:solidFill>
                <a:schemeClr val="accent1"/>
              </a:solidFill>
              <a:latin typeface="Monotype Corsiva" pitchFamily="66" charset="0"/>
            </a:rPr>
            <a:t>Cash Finance</a:t>
          </a:r>
          <a:endParaRPr lang="en-US" sz="3600" kern="1200" dirty="0">
            <a:solidFill>
              <a:schemeClr val="accent1"/>
            </a:solidFill>
            <a:latin typeface="Monotype Corsiva" pitchFamily="66" charset="0"/>
          </a:endParaRPr>
        </a:p>
      </dsp:txBody>
      <dsp:txXfrm>
        <a:off x="3193107" y="145603"/>
        <a:ext cx="2902148" cy="1741289"/>
      </dsp:txXfrm>
    </dsp:sp>
    <dsp:sp modelId="{FBC9ED7A-001F-412C-ABD6-E4FA1C36375E}">
      <dsp:nvSpPr>
        <dsp:cNvPr id="0" name=""/>
        <dsp:cNvSpPr/>
      </dsp:nvSpPr>
      <dsp:spPr>
        <a:xfrm>
          <a:off x="744" y="2177107"/>
          <a:ext cx="2902148" cy="174128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latin typeface="Monotype Corsiva" pitchFamily="66" charset="0"/>
            </a:rPr>
            <a:t>3.</a:t>
          </a:r>
          <a:r>
            <a:rPr lang="en-US" sz="3600" kern="1200" dirty="0" smtClean="0">
              <a:solidFill>
                <a:srgbClr val="7030A0"/>
              </a:solidFill>
              <a:latin typeface="Monotype Corsiva" pitchFamily="66" charset="0"/>
            </a:rPr>
            <a:t>Bridge &amp; Participant Loan</a:t>
          </a:r>
          <a:r>
            <a:rPr lang="en-US" sz="3600" kern="1200" dirty="0" smtClean="0"/>
            <a:t>	</a:t>
          </a:r>
          <a:endParaRPr lang="en-US" sz="3600" kern="1200" dirty="0"/>
        </a:p>
      </dsp:txBody>
      <dsp:txXfrm>
        <a:off x="744" y="2177107"/>
        <a:ext cx="2902148" cy="1741289"/>
      </dsp:txXfrm>
    </dsp:sp>
    <dsp:sp modelId="{6FFFC51F-2153-464A-9E1C-D33F8F2512DD}">
      <dsp:nvSpPr>
        <dsp:cNvPr id="0" name=""/>
        <dsp:cNvSpPr/>
      </dsp:nvSpPr>
      <dsp:spPr>
        <a:xfrm>
          <a:off x="3193107" y="2177107"/>
          <a:ext cx="2902148" cy="174128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latin typeface="Monotype Corsiva" pitchFamily="66" charset="0"/>
            </a:rPr>
            <a:t>4.</a:t>
          </a:r>
          <a:r>
            <a:rPr lang="en-US" sz="3600" kern="1200" dirty="0" smtClean="0">
              <a:solidFill>
                <a:srgbClr val="002060"/>
              </a:solidFill>
              <a:latin typeface="Monotype Corsiva" pitchFamily="66" charset="0"/>
            </a:rPr>
            <a:t>Purchase &amp; Discounting of Bills</a:t>
          </a:r>
          <a:r>
            <a:rPr lang="en-US" sz="3600" kern="1200" dirty="0" smtClean="0">
              <a:latin typeface="Monotype Corsiva" pitchFamily="66" charset="0"/>
            </a:rPr>
            <a:t>	</a:t>
          </a:r>
          <a:endParaRPr lang="en-US" sz="3600" kern="1200" dirty="0">
            <a:latin typeface="Monotype Corsiva" pitchFamily="66" charset="0"/>
          </a:endParaRPr>
        </a:p>
      </dsp:txBody>
      <dsp:txXfrm>
        <a:off x="3193107" y="2177107"/>
        <a:ext cx="2902148" cy="17412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51F95E-D9F8-42F5-B99C-09AF5C49E21F}">
      <dsp:nvSpPr>
        <dsp:cNvPr id="0" name=""/>
        <dsp:cNvSpPr/>
      </dsp:nvSpPr>
      <dsp:spPr>
        <a:xfrm>
          <a:off x="2607508" y="0"/>
          <a:ext cx="5618480" cy="3175000"/>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just"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“A form of financing in which the loan is backed by a company's expected cash flows. This differs from an asset-backed loan, where the collateral for the loan is based on the company's assets.”</a:t>
          </a:r>
          <a:endParaRPr lang="en-US" sz="2400" kern="1200" dirty="0">
            <a:latin typeface="Times New Roman" pitchFamily="18" charset="0"/>
            <a:cs typeface="Times New Roman" pitchFamily="18" charset="0"/>
          </a:endParaRPr>
        </a:p>
      </dsp:txBody>
      <dsp:txXfrm>
        <a:off x="2607508" y="0"/>
        <a:ext cx="5618480" cy="3175000"/>
      </dsp:txXfrm>
    </dsp:sp>
    <dsp:sp modelId="{9594D2F6-B3FB-40AC-9D20-054C5C5E8F6B}">
      <dsp:nvSpPr>
        <dsp:cNvPr id="0" name=""/>
        <dsp:cNvSpPr/>
      </dsp:nvSpPr>
      <dsp:spPr>
        <a:xfrm>
          <a:off x="3611" y="0"/>
          <a:ext cx="2603896" cy="3175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Definition</a:t>
          </a:r>
          <a:endParaRPr lang="en-US" sz="3600" kern="1200" dirty="0"/>
        </a:p>
      </dsp:txBody>
      <dsp:txXfrm>
        <a:off x="3611" y="0"/>
        <a:ext cx="2603896" cy="3175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E2D8EC-6FEF-42AF-A309-A1946241BCCA}">
      <dsp:nvSpPr>
        <dsp:cNvPr id="0" name=""/>
        <dsp:cNvSpPr/>
      </dsp:nvSpPr>
      <dsp:spPr>
        <a:xfrm rot="5400000">
          <a:off x="-238635" y="241152"/>
          <a:ext cx="1590901" cy="111363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38635" y="241152"/>
        <a:ext cx="1590901" cy="1113631"/>
      </dsp:txXfrm>
    </dsp:sp>
    <dsp:sp modelId="{AA4C0D9C-581E-4392-A699-C03C6B45E622}">
      <dsp:nvSpPr>
        <dsp:cNvPr id="0" name=""/>
        <dsp:cNvSpPr/>
      </dsp:nvSpPr>
      <dsp:spPr>
        <a:xfrm rot="5400000">
          <a:off x="4154572" y="-3038424"/>
          <a:ext cx="1034086" cy="711596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It includes loans that are taken in times of urgent need of cash.</a:t>
          </a:r>
          <a:endParaRPr lang="en-US" sz="2400" kern="1200" dirty="0">
            <a:latin typeface="Times New Roman" pitchFamily="18" charset="0"/>
            <a:cs typeface="Times New Roman" pitchFamily="18" charset="0"/>
          </a:endParaRPr>
        </a:p>
      </dsp:txBody>
      <dsp:txXfrm rot="5400000">
        <a:off x="4154572" y="-3038424"/>
        <a:ext cx="1034086" cy="7115968"/>
      </dsp:txXfrm>
    </dsp:sp>
    <dsp:sp modelId="{07AEBA33-4934-4596-B175-ADF89779E4E6}">
      <dsp:nvSpPr>
        <dsp:cNvPr id="0" name=""/>
        <dsp:cNvSpPr/>
      </dsp:nvSpPr>
      <dsp:spPr>
        <a:xfrm rot="5400000">
          <a:off x="-238635" y="1637902"/>
          <a:ext cx="1590901" cy="111363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38635" y="1637902"/>
        <a:ext cx="1590901" cy="1113631"/>
      </dsp:txXfrm>
    </dsp:sp>
    <dsp:sp modelId="{ACD416E1-0F84-4FB5-9339-09C1D1C3F336}">
      <dsp:nvSpPr>
        <dsp:cNvPr id="0" name=""/>
        <dsp:cNvSpPr/>
      </dsp:nvSpPr>
      <dsp:spPr>
        <a:xfrm rot="5400000">
          <a:off x="4154572" y="-1641673"/>
          <a:ext cx="1034086" cy="711596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Cash finance loans are mostly unsecured loans and therefore do not need any collateral. </a:t>
          </a:r>
          <a:endParaRPr lang="en-US" sz="2400" kern="1200" dirty="0">
            <a:latin typeface="Times New Roman" pitchFamily="18" charset="0"/>
            <a:cs typeface="Times New Roman" pitchFamily="18" charset="0"/>
          </a:endParaRPr>
        </a:p>
      </dsp:txBody>
      <dsp:txXfrm rot="5400000">
        <a:off x="4154572" y="-1641673"/>
        <a:ext cx="1034086" cy="7115968"/>
      </dsp:txXfrm>
    </dsp:sp>
    <dsp:sp modelId="{B63A0804-D3A8-4A27-BB95-90B64C4A4DA8}">
      <dsp:nvSpPr>
        <dsp:cNvPr id="0" name=""/>
        <dsp:cNvSpPr/>
      </dsp:nvSpPr>
      <dsp:spPr>
        <a:xfrm rot="5400000">
          <a:off x="-238635" y="3034653"/>
          <a:ext cx="1590901" cy="111363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a:p>
      </dsp:txBody>
      <dsp:txXfrm rot="5400000">
        <a:off x="-238635" y="3034653"/>
        <a:ext cx="1590901" cy="1113631"/>
      </dsp:txXfrm>
    </dsp:sp>
    <dsp:sp modelId="{3541B6A1-CAA9-4375-8379-33714CA1581F}">
      <dsp:nvSpPr>
        <dsp:cNvPr id="0" name=""/>
        <dsp:cNvSpPr/>
      </dsp:nvSpPr>
      <dsp:spPr>
        <a:xfrm rot="5400000">
          <a:off x="4154572" y="-244923"/>
          <a:ext cx="1034086" cy="7115968"/>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If the borrower has an existing relationship with the bank or other lending institution, it can be easier to get such loans. </a:t>
          </a:r>
          <a:endParaRPr lang="en-US" sz="2400" kern="1200" dirty="0">
            <a:latin typeface="Times New Roman" pitchFamily="18" charset="0"/>
            <a:cs typeface="Times New Roman" pitchFamily="18" charset="0"/>
          </a:endParaRPr>
        </a:p>
      </dsp:txBody>
      <dsp:txXfrm rot="5400000">
        <a:off x="4154572" y="-244923"/>
        <a:ext cx="1034086" cy="711596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64F9BE-FC92-48B3-AAD8-13F511724A47}">
      <dsp:nvSpPr>
        <dsp:cNvPr id="0" name=""/>
        <dsp:cNvSpPr/>
      </dsp:nvSpPr>
      <dsp:spPr>
        <a:xfrm>
          <a:off x="0" y="3059187"/>
          <a:ext cx="6096000" cy="100409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Repaying cash finance loans on time can help borrowers improve their credit profile.</a:t>
          </a:r>
          <a:endParaRPr lang="en-US" sz="2000" kern="1200" dirty="0">
            <a:latin typeface="Times New Roman" pitchFamily="18" charset="0"/>
            <a:cs typeface="Times New Roman" pitchFamily="18" charset="0"/>
          </a:endParaRPr>
        </a:p>
      </dsp:txBody>
      <dsp:txXfrm>
        <a:off x="0" y="3059187"/>
        <a:ext cx="6096000" cy="1004093"/>
      </dsp:txXfrm>
    </dsp:sp>
    <dsp:sp modelId="{9BCE78F3-50DE-4E88-8B15-3A76F2B8043F}">
      <dsp:nvSpPr>
        <dsp:cNvPr id="0" name=""/>
        <dsp:cNvSpPr/>
      </dsp:nvSpPr>
      <dsp:spPr>
        <a:xfrm rot="10800000">
          <a:off x="0" y="1529953"/>
          <a:ext cx="6096000" cy="1544296"/>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Such lending is generally not dependent on the borrower's credit profile. </a:t>
          </a:r>
          <a:endParaRPr lang="en-US" sz="2000" kern="1200" dirty="0">
            <a:latin typeface="Times New Roman" pitchFamily="18" charset="0"/>
            <a:cs typeface="Times New Roman" pitchFamily="18" charset="0"/>
          </a:endParaRPr>
        </a:p>
      </dsp:txBody>
      <dsp:txXfrm rot="10800000">
        <a:off x="0" y="1529953"/>
        <a:ext cx="6096000" cy="1544296"/>
      </dsp:txXfrm>
    </dsp:sp>
    <dsp:sp modelId="{B1F67E2A-3294-41C3-B35B-E8475AF525DC}">
      <dsp:nvSpPr>
        <dsp:cNvPr id="0" name=""/>
        <dsp:cNvSpPr/>
      </dsp:nvSpPr>
      <dsp:spPr>
        <a:xfrm rot="10800000">
          <a:off x="0" y="718"/>
          <a:ext cx="6096000" cy="1544296"/>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Cash financing is extended for a shorter period of time in most cases, and therefore, the overall interest cost might not be very high. </a:t>
          </a:r>
          <a:endParaRPr lang="en-US" sz="2000" kern="1200" dirty="0">
            <a:latin typeface="Times New Roman" pitchFamily="18" charset="0"/>
            <a:cs typeface="Times New Roman" pitchFamily="18" charset="0"/>
          </a:endParaRPr>
        </a:p>
      </dsp:txBody>
      <dsp:txXfrm rot="10800000">
        <a:off x="0" y="718"/>
        <a:ext cx="6096000" cy="154429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3000"/>
            <a:lum/>
          </a:blip>
          <a:srcRect/>
          <a:stretch>
            <a:fillRect t="-11000" b="-11000"/>
          </a:stretch>
        </a:blipFill>
        <a:effectLst/>
      </p:bgPr>
    </p:bg>
    <p:spTree>
      <p:nvGrpSpPr>
        <p:cNvPr id="1" name=""/>
        <p:cNvGrpSpPr/>
        <p:nvPr/>
      </p:nvGrpSpPr>
      <p:grpSpPr>
        <a:xfrm>
          <a:off x="0" y="0"/>
          <a:ext cx="0" cy="0"/>
          <a:chOff x="0" y="0"/>
          <a:chExt cx="0" cy="0"/>
        </a:xfrm>
      </p:grpSpPr>
      <p:graphicFrame>
        <p:nvGraphicFramePr>
          <p:cNvPr id="4" name="Diagram 3"/>
          <p:cNvGraphicFramePr/>
          <p:nvPr/>
        </p:nvGraphicFramePr>
        <p:xfrm>
          <a:off x="1524000" y="838200"/>
          <a:ext cx="6629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Reasons for overdrafts</a:t>
            </a:r>
            <a:endParaRPr lang="en-US" u="sng" dirty="0"/>
          </a:p>
        </p:txBody>
      </p:sp>
      <p:sp>
        <p:nvSpPr>
          <p:cNvPr id="3" name="Content Placeholder 2"/>
          <p:cNvSpPr>
            <a:spLocks noGrp="1"/>
          </p:cNvSpPr>
          <p:nvPr>
            <p:ph sz="quarter" idx="1"/>
          </p:nvPr>
        </p:nvSpPr>
        <p:spPr/>
        <p:txBody>
          <a:bodyPr/>
          <a:lstStyle/>
          <a:p>
            <a:pPr algn="just"/>
            <a:r>
              <a:rPr lang="en-US" b="1" dirty="0" smtClean="0"/>
              <a:t>Intentional loan</a:t>
            </a:r>
            <a:r>
              <a:rPr lang="en-US" dirty="0" smtClean="0"/>
              <a:t> – The account holder finds himself short of money and knowingly makes an insufficient-funds debit. He accepts the associated fees and covers the overdraft with his next deposit.</a:t>
            </a:r>
          </a:p>
          <a:p>
            <a:pPr algn="just">
              <a:buNone/>
            </a:pPr>
            <a:endParaRPr lang="en-US" dirty="0" smtClean="0"/>
          </a:p>
          <a:p>
            <a:pPr algn="just"/>
            <a:r>
              <a:rPr lang="en-US" b="1" dirty="0" smtClean="0"/>
              <a:t>Failure to maintain an accurate account register</a:t>
            </a:r>
            <a:r>
              <a:rPr lang="en-US" dirty="0" smtClean="0"/>
              <a:t> – The account holder doesn't accurately account for activity on his account and overspends through negligence.</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sz="quarter" idx="1"/>
          </p:nvPr>
        </p:nvSpPr>
        <p:spPr/>
        <p:txBody>
          <a:bodyPr>
            <a:normAutofit lnSpcReduction="10000"/>
          </a:bodyPr>
          <a:lstStyle/>
          <a:p>
            <a:pPr algn="just"/>
            <a:r>
              <a:rPr lang="en-US" b="1" dirty="0" smtClean="0"/>
              <a:t>Bank fees</a:t>
            </a:r>
            <a:r>
              <a:rPr lang="en-US" dirty="0" smtClean="0"/>
              <a:t> – The bank charges a fee unexpected to the account holder, creating a negative balance or leaving insufficient funds for a subsequent debit from the same account.</a:t>
            </a:r>
            <a:endParaRPr lang="en-US" baseline="30000" dirty="0" smtClean="0"/>
          </a:p>
          <a:p>
            <a:pPr algn="just"/>
            <a:endParaRPr lang="en-US" dirty="0" smtClean="0"/>
          </a:p>
          <a:p>
            <a:pPr algn="just"/>
            <a:r>
              <a:rPr lang="en-US" b="1" dirty="0" smtClean="0"/>
              <a:t>Victimization</a:t>
            </a:r>
            <a:r>
              <a:rPr lang="en-US" dirty="0" smtClean="0"/>
              <a:t> – The account may have been a target of identity theft. The criminal act could cause an overdraft or cause a subsequent debit to cause one. The money or </a:t>
            </a:r>
            <a:r>
              <a:rPr lang="en-US" dirty="0" err="1" smtClean="0"/>
              <a:t>cheques</a:t>
            </a:r>
            <a:r>
              <a:rPr lang="en-US" dirty="0" smtClean="0"/>
              <a:t> from an ATM deposit could also have been stolen or the envelope lost or stolen, in which case the victim is often denied a remedy.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Disadvantages of overdrafts</a:t>
            </a:r>
            <a:endParaRPr lang="en-US" u="sng" dirty="0"/>
          </a:p>
        </p:txBody>
      </p:sp>
      <p:sp>
        <p:nvSpPr>
          <p:cNvPr id="3" name="Content Placeholder 2"/>
          <p:cNvSpPr>
            <a:spLocks noGrp="1"/>
          </p:cNvSpPr>
          <p:nvPr>
            <p:ph sz="quarter" idx="1"/>
          </p:nvPr>
        </p:nvSpPr>
        <p:spPr/>
        <p:txBody>
          <a:bodyPr>
            <a:normAutofit lnSpcReduction="10000"/>
          </a:bodyPr>
          <a:lstStyle/>
          <a:p>
            <a:pPr>
              <a:buNone/>
            </a:pPr>
            <a:endParaRPr lang="en-US" dirty="0" smtClean="0"/>
          </a:p>
          <a:p>
            <a:pPr algn="just">
              <a:buNone/>
            </a:pPr>
            <a:r>
              <a:rPr lang="en-US" dirty="0" smtClean="0"/>
              <a:t>Disadvantages include:</a:t>
            </a:r>
          </a:p>
          <a:p>
            <a:pPr algn="just"/>
            <a:r>
              <a:rPr lang="en-US" dirty="0" smtClean="0"/>
              <a:t>there will usually be a charge if you want to extend your overdraft.</a:t>
            </a:r>
          </a:p>
          <a:p>
            <a:pPr algn="just"/>
            <a:r>
              <a:rPr lang="en-US" dirty="0" smtClean="0"/>
              <a:t>you could be charged if you go over your overdraft limit.</a:t>
            </a:r>
          </a:p>
          <a:p>
            <a:pPr algn="just"/>
            <a:r>
              <a:rPr lang="en-US" dirty="0" smtClean="0"/>
              <a:t>the bank can ask for the money back at any time.</a:t>
            </a:r>
          </a:p>
          <a:p>
            <a:pPr algn="just"/>
            <a:r>
              <a:rPr lang="en-US" dirty="0" smtClean="0"/>
              <a:t>you can only get an overdraft from the bank that you hold your business current account with.</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u="sng" dirty="0" smtClean="0">
                <a:latin typeface="Monotype Corsiva" pitchFamily="66" charset="0"/>
              </a:rPr>
              <a:t>Overdraft Protection As A Useful Tool</a:t>
            </a:r>
            <a:endParaRPr lang="en-US" u="sng" dirty="0">
              <a:latin typeface="Monotype Corsiva" pitchFamily="66" charset="0"/>
            </a:endParaRPr>
          </a:p>
        </p:txBody>
      </p:sp>
      <p:sp>
        <p:nvSpPr>
          <p:cNvPr id="3" name="Content Placeholder 2"/>
          <p:cNvSpPr>
            <a:spLocks noGrp="1"/>
          </p:cNvSpPr>
          <p:nvPr>
            <p:ph sz="quarter" idx="1"/>
          </p:nvPr>
        </p:nvSpPr>
        <p:spPr>
          <a:xfrm>
            <a:off x="381000" y="3048000"/>
            <a:ext cx="8229600" cy="4389120"/>
          </a:xfrm>
        </p:spPr>
        <p:txBody>
          <a:bodyPr>
            <a:normAutofit/>
          </a:bodyPr>
          <a:lstStyle/>
          <a:p>
            <a:pPr algn="just"/>
            <a:r>
              <a:rPr lang="en-US" dirty="0" smtClean="0"/>
              <a:t>Overdraft protection provides you with a valuable tool to manage your checking accounts. However, banks charge a fee and make money from this service; make sure you use the overdraft protection sparingly and only in an emergency situation.</a:t>
            </a:r>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8000"/>
            <a:lum/>
          </a:blip>
          <a:srcRect/>
          <a:stretch>
            <a:fillRect t="-10000" b="-10000"/>
          </a:stretch>
        </a:blipFill>
        <a:effectLst/>
      </p:bgPr>
    </p:bg>
    <p:spTree>
      <p:nvGrpSpPr>
        <p:cNvPr id="1" name=""/>
        <p:cNvGrpSpPr/>
        <p:nvPr/>
      </p:nvGrpSpPr>
      <p:grpSpPr>
        <a:xfrm>
          <a:off x="0" y="0"/>
          <a:ext cx="0" cy="0"/>
          <a:chOff x="0" y="0"/>
          <a:chExt cx="0" cy="0"/>
        </a:xfrm>
      </p:grpSpPr>
      <p:graphicFrame>
        <p:nvGraphicFramePr>
          <p:cNvPr id="2" name="Diagram 1"/>
          <p:cNvGraphicFramePr/>
          <p:nvPr/>
        </p:nvGraphicFramePr>
        <p:xfrm>
          <a:off x="457200" y="2514600"/>
          <a:ext cx="8229600" cy="317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b="1" dirty="0" smtClean="0">
                <a:latin typeface="Monotype Corsiva" pitchFamily="66" charset="0"/>
              </a:rPr>
              <a:t>2.	</a:t>
            </a:r>
            <a:r>
              <a:rPr lang="en-US" b="1" u="sng" dirty="0" smtClean="0">
                <a:latin typeface="Monotype Corsiva" pitchFamily="66" charset="0"/>
              </a:rPr>
              <a:t>Cash Finance</a:t>
            </a:r>
            <a:endParaRPr lang="en-US" b="1" u="sng" dirty="0">
              <a:latin typeface="Monotype Corsiva"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0000"/>
            <a:lum/>
          </a:blip>
          <a:srcRect/>
          <a:stretch>
            <a:fillRect l="-33000" r="-3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7030A0"/>
                </a:solidFill>
                <a:latin typeface="Monotype Corsiva" pitchFamily="66" charset="0"/>
              </a:rPr>
              <a:t>Cash Finance</a:t>
            </a:r>
            <a:endParaRPr lang="en-US" sz="5400" b="1" u="sng" dirty="0">
              <a:solidFill>
                <a:srgbClr val="7030A0"/>
              </a:solidFill>
              <a:latin typeface="Monotype Corsiva" pitchFamily="66" charset="0"/>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7000"/>
            <a:lum/>
          </a:blip>
          <a:srcRect/>
          <a:stretch>
            <a:fillRect t="-38000" b="-38000"/>
          </a:stretch>
        </a:blipFill>
        <a:effectLst/>
      </p:bgPr>
    </p:bg>
    <p:spTree>
      <p:nvGrpSpPr>
        <p:cNvPr id="1" name=""/>
        <p:cNvGrpSpPr/>
        <p:nvPr/>
      </p:nvGrpSpPr>
      <p:grpSpPr>
        <a:xfrm>
          <a:off x="0" y="0"/>
          <a:ext cx="0" cy="0"/>
          <a:chOff x="0" y="0"/>
          <a:chExt cx="0" cy="0"/>
        </a:xfrm>
      </p:grpSpPr>
      <p:sp>
        <p:nvSpPr>
          <p:cNvPr id="5" name="TextBox 4"/>
          <p:cNvSpPr txBox="1"/>
          <p:nvPr/>
        </p:nvSpPr>
        <p:spPr>
          <a:xfrm>
            <a:off x="3505200" y="685800"/>
            <a:ext cx="2057400" cy="830997"/>
          </a:xfrm>
          <a:prstGeom prst="rect">
            <a:avLst/>
          </a:prstGeom>
          <a:solidFill>
            <a:srgbClr val="0070C0"/>
          </a:solidFill>
        </p:spPr>
        <p:txBody>
          <a:bodyPr wrap="square" rtlCol="0">
            <a:spAutoFit/>
          </a:bodyPr>
          <a:lstStyle/>
          <a:p>
            <a:r>
              <a:rPr lang="en-US" sz="4800" u="sng" dirty="0" smtClean="0">
                <a:solidFill>
                  <a:schemeClr val="bg1"/>
                </a:solidFill>
                <a:latin typeface="Monotype Corsiva" pitchFamily="66" charset="0"/>
              </a:rPr>
              <a:t>Benefits</a:t>
            </a:r>
            <a:endParaRPr lang="en-US" sz="4800" u="sng" dirty="0">
              <a:solidFill>
                <a:schemeClr val="bg1"/>
              </a:solidFill>
              <a:latin typeface="Monotype Corsiva" pitchFamily="66" charset="0"/>
            </a:endParaRPr>
          </a:p>
        </p:txBody>
      </p:sp>
      <p:graphicFrame>
        <p:nvGraphicFramePr>
          <p:cNvPr id="7" name="Diagram 6"/>
          <p:cNvGraphicFramePr/>
          <p:nvPr/>
        </p:nvGraphicFramePr>
        <p:xfrm>
          <a:off x="16002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lgerian" pitchFamily="82" charset="0"/>
              </a:rPr>
              <a:t>3.	Bridge and participant loan</a:t>
            </a:r>
            <a:endParaRPr lang="en-US" dirty="0">
              <a:latin typeface="Algerian" pitchFamily="82" charset="0"/>
            </a:endParaRPr>
          </a:p>
        </p:txBody>
      </p:sp>
      <p:sp>
        <p:nvSpPr>
          <p:cNvPr id="3" name="Subtitle 2"/>
          <p:cNvSpPr>
            <a:spLocks noGrp="1"/>
          </p:cNvSpPr>
          <p:nvPr>
            <p:ph type="subTitle" idx="1"/>
          </p:nvPr>
        </p:nvSpPr>
        <p:spPr/>
        <p:txBody>
          <a:bodyPr/>
          <a:lstStyle/>
          <a:p>
            <a:r>
              <a:rPr lang="en-US" dirty="0" smtClean="0"/>
              <a:t>Bridge loan , participant loan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A bridge loan is a short-term loan that is used until a person or company secures permanent financing or removes an existing obligation.</a:t>
            </a:r>
          </a:p>
          <a:p>
            <a:pPr algn="just"/>
            <a:endParaRPr lang="en-US" sz="2400" dirty="0" smtClean="0"/>
          </a:p>
          <a:p>
            <a:pPr algn="just"/>
            <a:r>
              <a:rPr lang="en-US" sz="2400" dirty="0" smtClean="0"/>
              <a:t> The loans are short-term (up to one year) with relatively high interest rates and are backed by some form of collateral such as real state or inventory.</a:t>
            </a:r>
            <a:endParaRPr lang="en-US" sz="2400" dirty="0"/>
          </a:p>
        </p:txBody>
      </p:sp>
      <p:sp>
        <p:nvSpPr>
          <p:cNvPr id="3" name="Title 2"/>
          <p:cNvSpPr>
            <a:spLocks noGrp="1"/>
          </p:cNvSpPr>
          <p:nvPr>
            <p:ph type="title"/>
          </p:nvPr>
        </p:nvSpPr>
        <p:spPr>
          <a:xfrm>
            <a:off x="457200" y="914400"/>
            <a:ext cx="8229600" cy="1143000"/>
          </a:xfrm>
        </p:spPr>
        <p:txBody>
          <a:bodyPr>
            <a:normAutofit fontScale="90000"/>
          </a:bodyPr>
          <a:lstStyle/>
          <a:p>
            <a:r>
              <a:rPr lang="en-US" u="sng" dirty="0" smtClean="0">
                <a:latin typeface="Algerian" pitchFamily="82" charset="0"/>
              </a:rPr>
              <a:t>Bridge and participant loan</a:t>
            </a:r>
            <a:r>
              <a:rPr lang="en-US" u="sng" dirty="0" smtClean="0"/>
              <a:t>:</a:t>
            </a:r>
            <a:endParaRPr lang="en-US"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Monotype Corsiva" pitchFamily="66" charset="0"/>
              </a:rPr>
              <a:t>Principles of Lending</a:t>
            </a:r>
            <a:endParaRPr lang="en-US" u="sng" dirty="0">
              <a:latin typeface="Monotype Corsiva" pitchFamily="66" charset="0"/>
            </a:endParaRPr>
          </a:p>
        </p:txBody>
      </p:sp>
      <p:sp>
        <p:nvSpPr>
          <p:cNvPr id="3" name="Content Placeholder 2"/>
          <p:cNvSpPr>
            <a:spLocks noGrp="1"/>
          </p:cNvSpPr>
          <p:nvPr>
            <p:ph idx="1"/>
          </p:nvPr>
        </p:nvSpPr>
        <p:spPr>
          <a:xfrm>
            <a:off x="457200" y="1935480"/>
            <a:ext cx="8382000" cy="4389120"/>
          </a:xfrm>
        </p:spPr>
        <p:txBody>
          <a:bodyPr/>
          <a:lstStyle/>
          <a:p>
            <a:pPr marL="514350" indent="-514350">
              <a:buClrTx/>
              <a:buNone/>
            </a:pPr>
            <a:r>
              <a:rPr lang="en-US" sz="4000" b="1" dirty="0" smtClean="0">
                <a:solidFill>
                  <a:srgbClr val="7030A0"/>
                </a:solidFill>
                <a:latin typeface="Monotype Corsiva" pitchFamily="66" charset="0"/>
              </a:rPr>
              <a:t>1.	</a:t>
            </a:r>
            <a:r>
              <a:rPr lang="en-US" sz="4000" b="1" u="sng" dirty="0" smtClean="0">
                <a:solidFill>
                  <a:srgbClr val="7030A0"/>
                </a:solidFill>
                <a:latin typeface="Monotype Corsiva" pitchFamily="66" charset="0"/>
              </a:rPr>
              <a:t>Safety:</a:t>
            </a:r>
          </a:p>
          <a:p>
            <a:pPr algn="just"/>
            <a:r>
              <a:rPr lang="en-US" sz="2400" dirty="0" smtClean="0"/>
              <a:t> When a loan or investment is made, the banker will have to ensure that the money advanced is returned by the borrower with interest within the described time period.</a:t>
            </a:r>
          </a:p>
          <a:p>
            <a:pPr algn="just"/>
            <a:r>
              <a:rPr lang="en-US" sz="2400" dirty="0" smtClean="0"/>
              <a:t>This is only when the borrower does not face any risk and strictly stick to the terms of loan.</a:t>
            </a:r>
          </a:p>
          <a:p>
            <a:pPr algn="just"/>
            <a:r>
              <a:rPr lang="en-US" sz="2200" dirty="0" smtClean="0"/>
              <a:t>For this, the banker will have to chose such types of borrowers  who are prompt in payment of the principle and interest amount.</a:t>
            </a:r>
            <a:br>
              <a:rPr lang="en-US" sz="2200" dirty="0" smtClean="0"/>
            </a:b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It is called a bridge loan because it serves as a bridge between one period of funding and another, more permanent source of funding.</a:t>
            </a:r>
          </a:p>
          <a:p>
            <a:pPr algn="just"/>
            <a:endParaRPr lang="en-US" sz="2400" dirty="0" smtClean="0"/>
          </a:p>
          <a:p>
            <a:pPr algn="just"/>
            <a:r>
              <a:rPr lang="en-US" sz="2400" dirty="0" smtClean="0"/>
              <a:t>Bridge loans are typically more expensive than conventional financing, to compensate for the additional risk. </a:t>
            </a:r>
            <a:endParaRPr lang="en-US" sz="2400" dirty="0"/>
          </a:p>
        </p:txBody>
      </p:sp>
      <p:sp>
        <p:nvSpPr>
          <p:cNvPr id="3" name="Title 2"/>
          <p:cNvSpPr>
            <a:spLocks noGrp="1"/>
          </p:cNvSpPr>
          <p:nvPr>
            <p:ph type="title"/>
          </p:nvPr>
        </p:nvSpPr>
        <p:spPr/>
        <p:txBody>
          <a:bodyPr>
            <a:normAutofit/>
          </a:bodyPr>
          <a:lstStyle/>
          <a:p>
            <a:r>
              <a:rPr lang="en-US" u="sng" dirty="0" smtClean="0">
                <a:latin typeface="Algerian" pitchFamily="82" charset="0"/>
              </a:rPr>
              <a:t>Bridge loan</a:t>
            </a:r>
            <a:r>
              <a:rPr lang="en-US" u="sng" dirty="0" smtClean="0"/>
              <a:t>:</a:t>
            </a:r>
            <a:endParaRPr lang="en-US"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Collaboration  among  lenders to share in a loan (or a package of loans too big to handle for any one of them. Such loans called participation loan. </a:t>
            </a:r>
          </a:p>
          <a:p>
            <a:pPr algn="just"/>
            <a:endParaRPr lang="en-US" sz="2400" dirty="0" smtClean="0"/>
          </a:p>
          <a:p>
            <a:pPr algn="just"/>
            <a:r>
              <a:rPr lang="en-US" sz="2400" dirty="0" smtClean="0"/>
              <a:t>Participations” in the loan are sold by the lead bank to other banks. </a:t>
            </a:r>
          </a:p>
          <a:p>
            <a:pPr algn="just"/>
            <a:endParaRPr lang="en-US" sz="2400" dirty="0" smtClean="0"/>
          </a:p>
          <a:p>
            <a:pPr algn="just"/>
            <a:r>
              <a:rPr lang="en-US" sz="2400" dirty="0" smtClean="0"/>
              <a:t>. Such senior/subordinated loan participations can be structured either on a LIFO (Last In First Out) or FIFO (First In First Out) basis .</a:t>
            </a:r>
            <a:endParaRPr lang="en-US" sz="2400" b="1" dirty="0" smtClean="0"/>
          </a:p>
          <a:p>
            <a:endParaRPr lang="en-US" sz="2400" dirty="0" smtClean="0"/>
          </a:p>
          <a:p>
            <a:endParaRPr lang="en-US" sz="2400" dirty="0" smtClean="0"/>
          </a:p>
          <a:p>
            <a:endParaRPr lang="en-US" sz="2400" dirty="0" smtClean="0"/>
          </a:p>
        </p:txBody>
      </p:sp>
      <p:sp>
        <p:nvSpPr>
          <p:cNvPr id="3" name="Title 2"/>
          <p:cNvSpPr>
            <a:spLocks noGrp="1"/>
          </p:cNvSpPr>
          <p:nvPr>
            <p:ph type="title"/>
          </p:nvPr>
        </p:nvSpPr>
        <p:spPr/>
        <p:txBody>
          <a:bodyPr/>
          <a:lstStyle/>
          <a:p>
            <a:r>
              <a:rPr lang="en-US" u="sng" dirty="0" smtClean="0">
                <a:latin typeface="Algerian" pitchFamily="82" charset="0"/>
              </a:rPr>
              <a:t>Participant loan</a:t>
            </a:r>
            <a:r>
              <a:rPr lang="en-US" u="sng" dirty="0" smtClean="0"/>
              <a:t>:</a:t>
            </a:r>
            <a:endParaRPr lang="en-US"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lgn="just">
              <a:lnSpc>
                <a:spcPct val="150000"/>
              </a:lnSpc>
            </a:pPr>
            <a:r>
              <a:rPr lang="en-US" sz="2400" dirty="0" smtClean="0"/>
              <a:t>Loan participations can either be made  with equal risk sharing for all loan participants, or on a senior/subordinated basis, where the senior lender is paid first and the subordinate loan participation paid only if there is sufficient funds left over to make the payments. </a:t>
            </a:r>
            <a:endParaRPr lang="en-US" sz="2400" dirty="0"/>
          </a:p>
        </p:txBody>
      </p:sp>
      <p:sp>
        <p:nvSpPr>
          <p:cNvPr id="3" name="Title 2"/>
          <p:cNvSpPr>
            <a:spLocks noGrp="1"/>
          </p:cNvSpPr>
          <p:nvPr>
            <p:ph type="title"/>
          </p:nvPr>
        </p:nvSpPr>
        <p:spPr>
          <a:xfrm>
            <a:off x="457200" y="381000"/>
            <a:ext cx="8229600" cy="1143000"/>
          </a:xfrm>
        </p:spPr>
        <p:txBody>
          <a:bodyPr>
            <a:normAutofit/>
          </a:bodyPr>
          <a:lstStyle/>
          <a:p>
            <a:r>
              <a:rPr lang="en-US" sz="2000" dirty="0" smtClean="0">
                <a:latin typeface="Algerian" pitchFamily="82" charset="0"/>
              </a:rPr>
              <a:t>Continue...</a:t>
            </a:r>
            <a:endParaRPr lang="en-US" sz="2000" dirty="0">
              <a:latin typeface="Algerian"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onotype Corsiva" pitchFamily="66" charset="0"/>
              </a:rPr>
              <a:t>4.	</a:t>
            </a:r>
            <a:r>
              <a:rPr lang="en-US" sz="4000" b="1" u="sng" dirty="0" smtClean="0">
                <a:latin typeface="Monotype Corsiva" pitchFamily="66" charset="0"/>
              </a:rPr>
              <a:t>Purchase And Discounting of Bills</a:t>
            </a:r>
            <a:endParaRPr lang="en-US" sz="4000" b="1" u="sng" dirty="0">
              <a:latin typeface="Monotype Corsiva" pitchFamily="66" charset="0"/>
            </a:endParaRPr>
          </a:p>
        </p:txBody>
      </p:sp>
      <p:sp>
        <p:nvSpPr>
          <p:cNvPr id="3" name="Content Placeholder 2"/>
          <p:cNvSpPr>
            <a:spLocks noGrp="1"/>
          </p:cNvSpPr>
          <p:nvPr>
            <p:ph idx="1"/>
          </p:nvPr>
        </p:nvSpPr>
        <p:spPr>
          <a:xfrm>
            <a:off x="457200" y="2057400"/>
            <a:ext cx="8229600" cy="4389120"/>
          </a:xfrm>
        </p:spPr>
        <p:txBody>
          <a:bodyPr/>
          <a:lstStyle/>
          <a:p>
            <a:pPr algn="just">
              <a:buFont typeface="Wingdings" pitchFamily="2" charset="2"/>
              <a:buChar char="Ø"/>
            </a:pPr>
            <a:r>
              <a:rPr lang="en-US" dirty="0" smtClean="0">
                <a:latin typeface="Times New Roman" pitchFamily="18" charset="0"/>
                <a:cs typeface="Times New Roman" pitchFamily="18" charset="0"/>
              </a:rPr>
              <a:t>There are also bill drawn with a credit period which are payable after the credit period. Banks lending such receivable is called Discounting.</a:t>
            </a:r>
          </a:p>
          <a:p>
            <a:pPr algn="just">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banks deducts the interest for credit period and release the balance is also known as “ discounting the bill”</a:t>
            </a: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a:bodyPr>
          <a:lstStyle/>
          <a:p>
            <a:r>
              <a:rPr lang="en-US" sz="3200" dirty="0" smtClean="0"/>
              <a:t>Continue…</a:t>
            </a:r>
            <a:endParaRPr lang="en-US" sz="3200" dirty="0"/>
          </a:p>
        </p:txBody>
      </p:sp>
      <p:sp>
        <p:nvSpPr>
          <p:cNvPr id="2" name="Content Placeholder 1"/>
          <p:cNvSpPr>
            <a:spLocks noGrp="1"/>
          </p:cNvSpPr>
          <p:nvPr>
            <p:ph idx="1"/>
          </p:nvPr>
        </p:nvSpPr>
        <p:spPr/>
        <p:txBody>
          <a:bodyPr>
            <a:normAutofit/>
          </a:bodyPr>
          <a:lstStyle/>
          <a:p>
            <a:pPr algn="just">
              <a:buFont typeface="Wingdings" pitchFamily="2" charset="2"/>
              <a:buChar char="Ø"/>
            </a:pPr>
            <a:r>
              <a:rPr lang="en-US" sz="2400" dirty="0" smtClean="0"/>
              <a:t>The bank will become the holder a and owner of the bills.</a:t>
            </a:r>
          </a:p>
          <a:p>
            <a:pPr algn="just">
              <a:buFont typeface="Wingdings" pitchFamily="2" charset="2"/>
              <a:buChar char="Ø"/>
            </a:pPr>
            <a:endParaRPr lang="en-US" sz="2400" dirty="0" smtClean="0"/>
          </a:p>
          <a:p>
            <a:pPr algn="just">
              <a:buFont typeface="Wingdings" pitchFamily="2" charset="2"/>
              <a:buChar char="Ø"/>
            </a:pPr>
            <a:r>
              <a:rPr lang="en-US" sz="2400" dirty="0" smtClean="0"/>
              <a:t>If the drawer of the bill does not want to wait until the due date of the bill, and need of money , he may sell his bill to the bank at the certain rate of discounting.</a:t>
            </a:r>
          </a:p>
          <a:p>
            <a:pPr algn="just">
              <a:buFont typeface="Wingdings" pitchFamily="2" charset="2"/>
              <a:buChar char="Ø"/>
            </a:pPr>
            <a:endParaRPr lang="en-US" sz="2400" dirty="0" smtClean="0"/>
          </a:p>
          <a:p>
            <a:pPr algn="just">
              <a:buFont typeface="Wingdings" pitchFamily="2" charset="2"/>
              <a:buChar char="Ø"/>
            </a:pPr>
            <a:r>
              <a:rPr lang="en-US" sz="2400" dirty="0" smtClean="0"/>
              <a:t>The bill will be endorsed by the drawer with a signed and dated order to pay the bank.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Advantages of Discounting bills</a:t>
            </a:r>
            <a:endParaRPr lang="en-US" u="sng" dirty="0"/>
          </a:p>
        </p:txBody>
      </p:sp>
      <p:sp>
        <p:nvSpPr>
          <p:cNvPr id="2" name="Content Placeholder 1"/>
          <p:cNvSpPr>
            <a:spLocks noGrp="1"/>
          </p:cNvSpPr>
          <p:nvPr>
            <p:ph idx="1"/>
          </p:nvPr>
        </p:nvSpPr>
        <p:spPr/>
        <p:txBody>
          <a:bodyPr>
            <a:normAutofit/>
          </a:bodyPr>
          <a:lstStyle/>
          <a:p>
            <a:endParaRPr lang="en-US" sz="2400" dirty="0" smtClean="0"/>
          </a:p>
          <a:p>
            <a:pPr algn="just"/>
            <a:r>
              <a:rPr lang="en-US" sz="2400" dirty="0" smtClean="0"/>
              <a:t>It allow entrepreneur to do business without funds.</a:t>
            </a:r>
          </a:p>
          <a:p>
            <a:pPr algn="just"/>
            <a:endParaRPr lang="en-US" sz="2400" dirty="0" smtClean="0"/>
          </a:p>
          <a:p>
            <a:pPr algn="just"/>
            <a:r>
              <a:rPr lang="en-US" sz="2400" dirty="0" smtClean="0"/>
              <a:t>This work like a bank overdrafts, the borrowers pays the interest, only on the amount of money utilized.</a:t>
            </a:r>
          </a:p>
          <a:p>
            <a:pPr algn="just"/>
            <a:endParaRPr lang="en-US" sz="2400" dirty="0" smtClean="0"/>
          </a:p>
          <a:p>
            <a:pPr algn="just"/>
            <a:r>
              <a:rPr lang="en-US" sz="2400" dirty="0" smtClean="0"/>
              <a:t>There are borrowers who even cover the risk of bad debt along with the service. Obviously, the charge may be little more</a:t>
            </a:r>
          </a:p>
          <a:p>
            <a:pPr>
              <a:buNone/>
            </a:pPr>
            <a:endParaRPr lang="en-US" sz="2400" dirty="0" smtClean="0"/>
          </a:p>
          <a:p>
            <a:pPr>
              <a:buNone/>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Disadvantages of Discounting Bills</a:t>
            </a:r>
            <a:endParaRPr lang="en-US" u="sng" dirty="0"/>
          </a:p>
        </p:txBody>
      </p:sp>
      <p:sp>
        <p:nvSpPr>
          <p:cNvPr id="2" name="Content Placeholder 1"/>
          <p:cNvSpPr>
            <a:spLocks noGrp="1"/>
          </p:cNvSpPr>
          <p:nvPr>
            <p:ph idx="1"/>
          </p:nvPr>
        </p:nvSpPr>
        <p:spPr>
          <a:xfrm>
            <a:off x="304800" y="2209800"/>
            <a:ext cx="8229600" cy="4389120"/>
          </a:xfrm>
        </p:spPr>
        <p:txBody>
          <a:bodyPr/>
          <a:lstStyle/>
          <a:p>
            <a:pPr lvl="0" algn="just"/>
            <a:r>
              <a:rPr lang="en-US" sz="2400" dirty="0" smtClean="0"/>
              <a:t>It can be an expensive form of financing compared to other modes of financing such as bank overdraft etc.</a:t>
            </a:r>
          </a:p>
          <a:p>
            <a:pPr lvl="0" algn="just">
              <a:buNone/>
            </a:pPr>
            <a:endParaRPr lang="en-US" sz="2400" dirty="0" smtClean="0"/>
          </a:p>
          <a:p>
            <a:pPr lvl="0" algn="just"/>
            <a:r>
              <a:rPr lang="en-US" sz="2400" dirty="0" smtClean="0"/>
              <a:t>In many countries like India, where the central bank encouraged the scheme of bill discounting and allowed a lower percentage of interest. But, it was not successful due to various misuses by financing brokers, banks etc.</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Bill Discounting Process</a:t>
            </a:r>
            <a:endParaRPr lang="en-US" u="sng" dirty="0"/>
          </a:p>
        </p:txBody>
      </p:sp>
      <p:sp>
        <p:nvSpPr>
          <p:cNvPr id="2" name="Content Placeholder 1"/>
          <p:cNvSpPr>
            <a:spLocks noGrp="1"/>
          </p:cNvSpPr>
          <p:nvPr>
            <p:ph idx="1"/>
          </p:nvPr>
        </p:nvSpPr>
        <p:spPr/>
        <p:txBody>
          <a:bodyPr>
            <a:normAutofit fontScale="92500" lnSpcReduction="20000"/>
          </a:bodyPr>
          <a:lstStyle/>
          <a:p>
            <a:pPr lvl="0" algn="just"/>
            <a:r>
              <a:rPr lang="en-US" sz="2400" dirty="0" smtClean="0"/>
              <a:t>The process of bill discounting is simple and logical.</a:t>
            </a:r>
          </a:p>
          <a:p>
            <a:pPr lvl="0" algn="just"/>
            <a:endParaRPr lang="en-US" sz="2400" dirty="0" smtClean="0"/>
          </a:p>
          <a:p>
            <a:pPr lvl="0" algn="just"/>
            <a:r>
              <a:rPr lang="en-US" sz="2400" dirty="0" smtClean="0"/>
              <a:t>The seller sells the goods on credit and raises invoice on the buyer.</a:t>
            </a:r>
          </a:p>
          <a:p>
            <a:pPr lvl="0" algn="just"/>
            <a:endParaRPr lang="en-US" sz="2400" dirty="0" smtClean="0"/>
          </a:p>
          <a:p>
            <a:pPr algn="just"/>
            <a:r>
              <a:rPr lang="en-US" sz="2400" dirty="0" smtClean="0"/>
              <a:t>The financing company avails the fund to the seller after deducting appropriate margin, discount and fee as per the norms.</a:t>
            </a:r>
          </a:p>
          <a:p>
            <a:pPr lvl="0" algn="just"/>
            <a:endParaRPr lang="en-US" sz="2400" dirty="0" smtClean="0"/>
          </a:p>
          <a:p>
            <a:pPr lvl="0" algn="just"/>
            <a:r>
              <a:rPr lang="en-US" sz="2400" dirty="0" smtClean="0"/>
              <a:t>Seller approaches the financing company to discount it.</a:t>
            </a:r>
          </a:p>
          <a:p>
            <a:pPr lvl="0" algn="just"/>
            <a:endParaRPr lang="en-US" sz="2400" dirty="0" smtClean="0"/>
          </a:p>
          <a:p>
            <a:pPr lvl="0" algn="just"/>
            <a:r>
              <a:rPr lang="en-US" sz="2400" dirty="0" smtClean="0"/>
              <a:t>The financing company assures itself of the legitimacy of the bill and creditworthiness of the buyer.</a:t>
            </a:r>
          </a:p>
          <a:p>
            <a:pPr lvl="0"/>
            <a:endParaRPr lang="en-US" sz="2400" dirty="0" smtClean="0"/>
          </a:p>
          <a:p>
            <a:pPr lvl="0"/>
            <a:endParaRPr lang="en-US" sz="2400" dirty="0" smtClean="0"/>
          </a:p>
          <a:p>
            <a:pPr lvl="0"/>
            <a:endParaRPr lang="en-US" sz="2400" dirty="0" smtClean="0"/>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880110" lvl="1" indent="-514350">
              <a:buNone/>
            </a:pPr>
            <a:r>
              <a:rPr lang="en-US" sz="4000" b="1" dirty="0" smtClean="0">
                <a:solidFill>
                  <a:srgbClr val="7030A0"/>
                </a:solidFill>
                <a:latin typeface="Monotype Corsiva" pitchFamily="66" charset="0"/>
              </a:rPr>
              <a:t>2.	</a:t>
            </a:r>
            <a:r>
              <a:rPr lang="en-US" sz="4000" b="1" u="sng" dirty="0" smtClean="0">
                <a:solidFill>
                  <a:srgbClr val="7030A0"/>
                </a:solidFill>
                <a:latin typeface="Monotype Corsiva" pitchFamily="66" charset="0"/>
              </a:rPr>
              <a:t>Diversification of Risk:</a:t>
            </a:r>
          </a:p>
          <a:p>
            <a:pPr marL="880110" lvl="1" indent="-514350">
              <a:buNone/>
            </a:pPr>
            <a:endParaRPr lang="en-US" b="1" u="sng" dirty="0" smtClean="0"/>
          </a:p>
          <a:p>
            <a:pPr algn="just"/>
            <a:r>
              <a:rPr lang="en-US" sz="2800" dirty="0" smtClean="0"/>
              <a:t>The banker should aim at spreading the advances as widely as possible over different industries and different localities.</a:t>
            </a:r>
          </a:p>
          <a:p>
            <a:pPr algn="just"/>
            <a:r>
              <a:rPr lang="en-US" sz="2800" dirty="0" smtClean="0"/>
              <a:t>Dispersal of advances is very necessary from the point of security as well because it reduces the risk of recovery.</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just">
              <a:buNone/>
            </a:pPr>
            <a:r>
              <a:rPr lang="en-US" sz="4000" b="1" dirty="0" smtClean="0">
                <a:solidFill>
                  <a:srgbClr val="7030A0"/>
                </a:solidFill>
                <a:latin typeface="Monotype Corsiva" pitchFamily="66" charset="0"/>
              </a:rPr>
              <a:t>3.	</a:t>
            </a:r>
            <a:r>
              <a:rPr lang="en-US" sz="4000" b="1" u="sng" dirty="0" smtClean="0">
                <a:solidFill>
                  <a:srgbClr val="7030A0"/>
                </a:solidFill>
                <a:latin typeface="Monotype Corsiva" pitchFamily="66" charset="0"/>
              </a:rPr>
              <a:t>Remuneration:</a:t>
            </a:r>
          </a:p>
          <a:p>
            <a:pPr algn="just">
              <a:buNone/>
            </a:pPr>
            <a:endParaRPr lang="en-US" b="1" u="sng" dirty="0" smtClean="0"/>
          </a:p>
          <a:p>
            <a:pPr algn="just">
              <a:buNone/>
            </a:pPr>
            <a:r>
              <a:rPr lang="en-US" sz="2800" dirty="0" smtClean="0"/>
              <a:t>   </a:t>
            </a:r>
            <a:r>
              <a:rPr lang="en-US" sz="2000" dirty="0" smtClean="0"/>
              <a:t>The banker need sufficient earnings to meet the following besides others:</a:t>
            </a:r>
          </a:p>
          <a:p>
            <a:pPr algn="just"/>
            <a:r>
              <a:rPr lang="en-US" sz="2000" dirty="0" smtClean="0"/>
              <a:t>Salaries and benefits to payables staff</a:t>
            </a:r>
          </a:p>
          <a:p>
            <a:pPr algn="just"/>
            <a:r>
              <a:rPr lang="en-US" sz="2000" dirty="0" smtClean="0"/>
              <a:t>Payments of dividends to shareholders</a:t>
            </a:r>
          </a:p>
          <a:p>
            <a:pPr algn="just"/>
            <a:r>
              <a:rPr lang="en-US" sz="2000" dirty="0" smtClean="0"/>
              <a:t>Return payable to money deposited with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buNone/>
            </a:pPr>
            <a:endParaRPr lang="en-US" dirty="0" smtClean="0"/>
          </a:p>
          <a:p>
            <a:pPr>
              <a:buNone/>
            </a:pPr>
            <a:r>
              <a:rPr lang="en-US" sz="4000" b="1" dirty="0" smtClean="0">
                <a:solidFill>
                  <a:srgbClr val="7030A0"/>
                </a:solidFill>
                <a:latin typeface="Monotype Corsiva" pitchFamily="66" charset="0"/>
              </a:rPr>
              <a:t>4.	</a:t>
            </a:r>
            <a:r>
              <a:rPr lang="en-US" sz="4000" b="1" u="sng" dirty="0" smtClean="0">
                <a:solidFill>
                  <a:srgbClr val="7030A0"/>
                </a:solidFill>
                <a:latin typeface="Monotype Corsiva" pitchFamily="66" charset="0"/>
              </a:rPr>
              <a:t>Liquidity:</a:t>
            </a:r>
          </a:p>
          <a:p>
            <a:pPr>
              <a:buNone/>
            </a:pPr>
            <a:endParaRPr lang="en-US" b="1" u="sng" dirty="0" smtClean="0"/>
          </a:p>
          <a:p>
            <a:pPr algn="just"/>
            <a:r>
              <a:rPr lang="en-US" sz="2000" dirty="0" smtClean="0"/>
              <a:t>The banker while making advances must see that  the </a:t>
            </a:r>
            <a:r>
              <a:rPr lang="en-US" sz="2000" dirty="0" err="1" smtClean="0"/>
              <a:t>lended</a:t>
            </a:r>
            <a:r>
              <a:rPr lang="en-US" sz="2000" dirty="0" smtClean="0"/>
              <a:t> money is not going to be locked up for a long time which should make his loans and advances less liquid and more difficult to realize in cases of emergency.</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buNone/>
            </a:pPr>
            <a:r>
              <a:rPr lang="en-US" sz="4000" b="1" dirty="0" smtClean="0">
                <a:solidFill>
                  <a:srgbClr val="7030A0"/>
                </a:solidFill>
                <a:latin typeface="Monotype Corsiva" pitchFamily="66" charset="0"/>
              </a:rPr>
              <a:t>5.		</a:t>
            </a:r>
            <a:r>
              <a:rPr lang="en-US" sz="4000" b="1" u="sng" dirty="0" smtClean="0">
                <a:solidFill>
                  <a:srgbClr val="7030A0"/>
                </a:solidFill>
                <a:latin typeface="Monotype Corsiva" pitchFamily="66" charset="0"/>
              </a:rPr>
              <a:t>Security: </a:t>
            </a:r>
          </a:p>
          <a:p>
            <a:pPr>
              <a:buNone/>
            </a:pPr>
            <a:endParaRPr lang="en-US" b="1" u="sng" dirty="0" smtClean="0"/>
          </a:p>
          <a:p>
            <a:pPr algn="just">
              <a:buFont typeface="Arial" pitchFamily="34" charset="0"/>
              <a:buChar char="•"/>
            </a:pPr>
            <a:r>
              <a:rPr lang="en-US" sz="2000" dirty="0" smtClean="0"/>
              <a:t>The banker should ensure the policy that the borrower has the ability and will to repay the advances as per agreement. if it is insecure advance then payment depend upon the credit worthiness of borrower and that of the guarantor wherever applicable.</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u="sng" dirty="0" smtClean="0">
                <a:solidFill>
                  <a:schemeClr val="accent1"/>
                </a:solidFill>
                <a:latin typeface="Monotype Corsiva" pitchFamily="66" charset="0"/>
              </a:rPr>
              <a:t>Forms Of Lending</a:t>
            </a:r>
            <a:endParaRPr lang="en-US" b="1" u="sng" dirty="0">
              <a:solidFill>
                <a:schemeClr val="accent1"/>
              </a:solidFill>
              <a:latin typeface="Monotype Corsiva" pitchFamily="66" charset="0"/>
            </a:endParaRPr>
          </a:p>
        </p:txBody>
      </p:sp>
      <p:graphicFrame>
        <p:nvGraphicFramePr>
          <p:cNvPr id="10" name="Diagram 9"/>
          <p:cNvGraphicFramePr/>
          <p:nvPr/>
        </p:nvGraphicFramePr>
        <p:xfrm>
          <a:off x="14478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Overdraft loans</a:t>
            </a:r>
            <a:endParaRPr lang="en-US" dirty="0"/>
          </a:p>
        </p:txBody>
      </p:sp>
      <p:sp>
        <p:nvSpPr>
          <p:cNvPr id="3" name="Subtitle 2"/>
          <p:cNvSpPr>
            <a:spLocks noGrp="1"/>
          </p:cNvSpPr>
          <p:nvPr>
            <p:ph type="subTitle" idx="1"/>
          </p:nvPr>
        </p:nvSpPr>
        <p:spPr/>
        <p:txBody>
          <a:bodyPr/>
          <a:lstStyle/>
          <a:p>
            <a:r>
              <a:rPr lang="en-US" dirty="0" smtClean="0"/>
              <a:t>Overdraft as a useful tool in banking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smtClean="0">
                <a:latin typeface="Monotype Corsiva" pitchFamily="66" charset="0"/>
              </a:rPr>
              <a:t>Overdraft Loans</a:t>
            </a:r>
            <a:endParaRPr lang="en-US" sz="4400" b="1" u="sng" dirty="0">
              <a:latin typeface="Monotype Corsiva" pitchFamily="66" charset="0"/>
            </a:endParaRPr>
          </a:p>
        </p:txBody>
      </p:sp>
      <p:sp>
        <p:nvSpPr>
          <p:cNvPr id="3" name="Content Placeholder 2"/>
          <p:cNvSpPr>
            <a:spLocks noGrp="1"/>
          </p:cNvSpPr>
          <p:nvPr>
            <p:ph sz="quarter" idx="1"/>
          </p:nvPr>
        </p:nvSpPr>
        <p:spPr>
          <a:xfrm>
            <a:off x="457200" y="2286000"/>
            <a:ext cx="8229600" cy="4389120"/>
          </a:xfrm>
        </p:spPr>
        <p:txBody>
          <a:bodyPr>
            <a:normAutofit/>
          </a:bodyPr>
          <a:lstStyle/>
          <a:p>
            <a:pPr algn="just"/>
            <a:r>
              <a:rPr lang="en-US" dirty="0"/>
              <a:t>An overdraft is an extension of credit from a lending institution when an account reaches zero. An overdraft allows the individual to continue withdrawing money even if the account has no funds in it or not enough to cover the withdrawal. Basically, overdraft means that the bank allows customers to borrow a set </a:t>
            </a:r>
            <a:r>
              <a:rPr lang="en-US" dirty="0" smtClean="0"/>
              <a:t>amount of money.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TotalTime>
  <Words>889</Words>
  <Application>Microsoft Office PowerPoint</Application>
  <PresentationFormat>On-screen Show (4:3)</PresentationFormat>
  <Paragraphs>113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Slide 1</vt:lpstr>
      <vt:lpstr>Principles of Lending</vt:lpstr>
      <vt:lpstr>Slide 3</vt:lpstr>
      <vt:lpstr>Slide 4</vt:lpstr>
      <vt:lpstr>Slide 5</vt:lpstr>
      <vt:lpstr>Slide 6</vt:lpstr>
      <vt:lpstr>Forms Of Lending</vt:lpstr>
      <vt:lpstr>1. Overdraft loans</vt:lpstr>
      <vt:lpstr>Overdraft Loans</vt:lpstr>
      <vt:lpstr>Reasons for overdrafts</vt:lpstr>
      <vt:lpstr>Continue..</vt:lpstr>
      <vt:lpstr>Disadvantages of overdrafts</vt:lpstr>
      <vt:lpstr>    Overdraft Protection As A Useful Tool</vt:lpstr>
      <vt:lpstr>Slide 14</vt:lpstr>
      <vt:lpstr>2. Cash Finance</vt:lpstr>
      <vt:lpstr>Cash Finance</vt:lpstr>
      <vt:lpstr>Slide 17</vt:lpstr>
      <vt:lpstr>3. Bridge and participant loan</vt:lpstr>
      <vt:lpstr>Bridge and participant loan:</vt:lpstr>
      <vt:lpstr>Bridge loan:</vt:lpstr>
      <vt:lpstr>Participant loan:</vt:lpstr>
      <vt:lpstr>Continue...</vt:lpstr>
      <vt:lpstr>4. Purchase And Discounting of Bills</vt:lpstr>
      <vt:lpstr>Continue…</vt:lpstr>
      <vt:lpstr>Advantages of Discounting bills</vt:lpstr>
      <vt:lpstr>Disadvantages of Discounting Bills</vt:lpstr>
      <vt:lpstr>Bill Discounting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abdullah</dc:creator>
  <cp:lastModifiedBy>zohaib</cp:lastModifiedBy>
  <cp:revision>15</cp:revision>
  <dcterms:created xsi:type="dcterms:W3CDTF">2006-08-16T00:00:00Z</dcterms:created>
  <dcterms:modified xsi:type="dcterms:W3CDTF">2020-05-12T09:09:30Z</dcterms:modified>
</cp:coreProperties>
</file>